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05" r:id="rId2"/>
    <p:sldMasterId id="2147483696" r:id="rId3"/>
    <p:sldMasterId id="2147483687" r:id="rId4"/>
  </p:sldMasterIdLst>
  <p:notesMasterIdLst>
    <p:notesMasterId r:id="rId19"/>
  </p:notesMasterIdLst>
  <p:sldIdLst>
    <p:sldId id="264" r:id="rId5"/>
    <p:sldId id="718" r:id="rId6"/>
    <p:sldId id="506" r:id="rId7"/>
    <p:sldId id="780" r:id="rId8"/>
    <p:sldId id="754" r:id="rId9"/>
    <p:sldId id="779" r:id="rId10"/>
    <p:sldId id="773" r:id="rId11"/>
    <p:sldId id="782" r:id="rId12"/>
    <p:sldId id="774" r:id="rId13"/>
    <p:sldId id="761" r:id="rId14"/>
    <p:sldId id="783" r:id="rId15"/>
    <p:sldId id="481" r:id="rId16"/>
    <p:sldId id="781" r:id="rId17"/>
    <p:sldId id="482" r:id="rId18"/>
  </p:sldIdLst>
  <p:sldSz cx="12192000" cy="6858000"/>
  <p:notesSz cx="6794500" cy="9931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32DA1C-5F1E-80FE-765D-9200F9DE4CF4}" name="Maria Gaare Dahl" initials="MD" userId="S::mariagda@uio.no::c86e498c-2028-4ad0-bcc9-39b1a3053f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CADE27-E86E-2A47-9A04-0E91B0B191DA}" v="1262" dt="2025-01-21T12:56:56.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47" autoAdjust="0"/>
    <p:restoredTop sz="96301" autoAdjust="0"/>
  </p:normalViewPr>
  <p:slideViewPr>
    <p:cSldViewPr>
      <p:cViewPr>
        <p:scale>
          <a:sx n="91" d="100"/>
          <a:sy n="91" d="100"/>
        </p:scale>
        <p:origin x="992" y="856"/>
      </p:cViewPr>
      <p:guideLst>
        <p:guide orient="horz" pos="2160"/>
        <p:guide pos="3840"/>
      </p:guideLst>
    </p:cSldViewPr>
  </p:slideViewPr>
  <p:outlineViewPr>
    <p:cViewPr>
      <p:scale>
        <a:sx n="35" d="100"/>
        <a:sy n="35" d="100"/>
      </p:scale>
      <p:origin x="0" y="-256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1606B355-1F2A-4656-9C63-4C373C81F0D3}" type="datetimeFigureOut">
              <a:rPr lang="nb-NO" smtClean="0"/>
              <a:t>21.01.2025</a:t>
            </a:fld>
            <a:endParaRPr lang="nb-NO"/>
          </a:p>
        </p:txBody>
      </p:sp>
      <p:sp>
        <p:nvSpPr>
          <p:cNvPr id="4" name="Plassholder for lysbilde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DFFCBCB9-DAEF-4493-8C21-772188A0CDF9}" type="slidenum">
              <a:rPr lang="nb-NO" smtClean="0"/>
              <a:t>‹#›</a:t>
            </a:fld>
            <a:endParaRPr lang="nb-NO"/>
          </a:p>
        </p:txBody>
      </p:sp>
    </p:spTree>
    <p:extLst>
      <p:ext uri="{BB962C8B-B14F-4D97-AF65-F5344CB8AC3E}">
        <p14:creationId xmlns:p14="http://schemas.microsoft.com/office/powerpoint/2010/main" val="413020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ektor2.no/c2181367/binfil/download2.php?tid=223509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kaperskolen.no/"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skaperskolen.no/5-7-trinn/oppfinnerverksted-5-7-trin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7313" y="744538"/>
            <a:ext cx="6619875" cy="3724275"/>
          </a:xfrm>
        </p:spPr>
      </p:sp>
      <p:sp>
        <p:nvSpPr>
          <p:cNvPr id="3" name="Plassholder for notater 2"/>
          <p:cNvSpPr>
            <a:spLocks noGrp="1"/>
          </p:cNvSpPr>
          <p:nvPr>
            <p:ph type="body" idx="1"/>
          </p:nvPr>
        </p:nvSpPr>
        <p:spPr/>
        <p:txBody>
          <a:bodyPr/>
          <a:lstStyle/>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DAAE2583-4F94-45FE-BFCE-EAC97B499C01}" type="slidenum">
              <a:rPr lang="en-US" smtClean="0"/>
              <a:t>1</a:t>
            </a:fld>
            <a:endParaRPr lang="en-US" dirty="0"/>
          </a:p>
        </p:txBody>
      </p:sp>
    </p:spTree>
    <p:extLst>
      <p:ext uri="{BB962C8B-B14F-4D97-AF65-F5344CB8AC3E}">
        <p14:creationId xmlns:p14="http://schemas.microsoft.com/office/powerpoint/2010/main" val="244208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kan dere undersøke energibalansen i fylket og kommunen, se utvikling over tid og forbruk pr innbygger opp mot gjennomsnittet i Norge.</a:t>
            </a:r>
          </a:p>
          <a:p>
            <a:endParaRPr lang="nb-NO" dirty="0"/>
          </a:p>
          <a:p>
            <a:r>
              <a:rPr lang="nb-NO" dirty="0"/>
              <a:t>Lenke til Energidashbordet ligger på naturfag.no/energi – oppdraget og lærerressurser</a:t>
            </a:r>
          </a:p>
        </p:txBody>
      </p:sp>
      <p:sp>
        <p:nvSpPr>
          <p:cNvPr id="4" name="Plassholder for lysbildenummer 3"/>
          <p:cNvSpPr>
            <a:spLocks noGrp="1"/>
          </p:cNvSpPr>
          <p:nvPr>
            <p:ph type="sldNum" sz="quarter" idx="5"/>
          </p:nvPr>
        </p:nvSpPr>
        <p:spPr/>
        <p:txBody>
          <a:bodyPr/>
          <a:lstStyle/>
          <a:p>
            <a:fld id="{DFFCBCB9-DAEF-4493-8C21-772188A0CDF9}" type="slidenum">
              <a:rPr lang="nb-NO" smtClean="0"/>
              <a:t>10</a:t>
            </a:fld>
            <a:endParaRPr lang="nb-NO"/>
          </a:p>
        </p:txBody>
      </p:sp>
    </p:spTree>
    <p:extLst>
      <p:ext uri="{BB962C8B-B14F-4D97-AF65-F5344CB8AC3E}">
        <p14:creationId xmlns:p14="http://schemas.microsoft.com/office/powerpoint/2010/main" val="4196825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Konkretisering</a:t>
            </a:r>
            <a:r>
              <a:rPr lang="en-US" dirty="0"/>
              <a:t> av </a:t>
            </a:r>
            <a:r>
              <a:rPr lang="en-US" dirty="0" err="1"/>
              <a:t>hva</a:t>
            </a:r>
            <a:r>
              <a:rPr lang="en-US" dirty="0"/>
              <a:t> vi </a:t>
            </a:r>
            <a:r>
              <a:rPr lang="en-US" dirty="0" err="1"/>
              <a:t>skal</a:t>
            </a:r>
            <a:r>
              <a:rPr lang="en-US" dirty="0"/>
              <a:t> </a:t>
            </a:r>
            <a:r>
              <a:rPr lang="en-US" dirty="0" err="1"/>
              <a:t>gjøre</a:t>
            </a:r>
            <a:r>
              <a:rPr lang="en-US" dirty="0"/>
              <a:t> </a:t>
            </a:r>
            <a:r>
              <a:rPr lang="en-US" dirty="0" err="1"/>
              <a:t>på</a:t>
            </a:r>
            <a:r>
              <a:rPr lang="en-US" dirty="0"/>
              <a:t> </a:t>
            </a:r>
            <a:r>
              <a:rPr lang="en-US" dirty="0" err="1"/>
              <a:t>vår</a:t>
            </a:r>
            <a:r>
              <a:rPr lang="en-US" dirty="0"/>
              <a:t> </a:t>
            </a:r>
            <a:r>
              <a:rPr lang="en-US" dirty="0" err="1"/>
              <a:t>skole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Hva</a:t>
            </a:r>
            <a:r>
              <a:rPr lang="en-US" dirty="0"/>
              <a:t> </a:t>
            </a:r>
            <a:r>
              <a:rPr lang="en-US" dirty="0" err="1"/>
              <a:t>må</a:t>
            </a:r>
            <a:r>
              <a:rPr lang="en-US" dirty="0"/>
              <a:t> vi </a:t>
            </a:r>
            <a:r>
              <a:rPr lang="en-US" dirty="0" err="1"/>
              <a:t>gjøre</a:t>
            </a:r>
            <a:r>
              <a:rPr lang="en-US" dirty="0"/>
              <a:t> </a:t>
            </a:r>
            <a:r>
              <a:rPr lang="en-US" dirty="0" err="1"/>
              <a:t>og</a:t>
            </a:r>
            <a:r>
              <a:rPr lang="en-US" dirty="0"/>
              <a:t> </a:t>
            </a:r>
            <a:r>
              <a:rPr lang="en-US" dirty="0" err="1"/>
              <a:t>lære</a:t>
            </a:r>
            <a:r>
              <a:rPr lang="en-US" dirty="0"/>
              <a:t> for </a:t>
            </a:r>
            <a:r>
              <a:rPr lang="en-US" dirty="0" err="1"/>
              <a:t>å</a:t>
            </a:r>
            <a:r>
              <a:rPr lang="en-US" dirty="0"/>
              <a:t> </a:t>
            </a:r>
            <a:r>
              <a:rPr lang="en-US" dirty="0" err="1"/>
              <a:t>kunne</a:t>
            </a:r>
            <a:r>
              <a:rPr lang="en-US" dirty="0"/>
              <a:t> </a:t>
            </a:r>
            <a:r>
              <a:rPr lang="en-US" dirty="0" err="1"/>
              <a:t>svare</a:t>
            </a:r>
            <a:r>
              <a:rPr lang="en-US" dirty="0"/>
              <a:t> </a:t>
            </a:r>
            <a:r>
              <a:rPr lang="en-US" dirty="0" err="1"/>
              <a:t>på</a:t>
            </a:r>
            <a:r>
              <a:rPr lang="en-US" dirty="0"/>
              <a:t> </a:t>
            </a:r>
            <a:r>
              <a:rPr lang="en-US" dirty="0" err="1"/>
              <a:t>oppdraget</a:t>
            </a:r>
            <a:r>
              <a:rPr lang="en-US" dirty="0"/>
              <a:t> – </a:t>
            </a:r>
            <a:r>
              <a:rPr lang="en-US" dirty="0" err="1"/>
              <a:t>hva</a:t>
            </a:r>
            <a:r>
              <a:rPr lang="en-US" dirty="0"/>
              <a:t> er </a:t>
            </a:r>
            <a:r>
              <a:rPr lang="en-US" dirty="0" err="1"/>
              <a:t>arbeidsoppgavene</a:t>
            </a:r>
            <a:r>
              <a:rPr lang="en-US" dirty="0"/>
              <a:t>? </a:t>
            </a:r>
            <a:r>
              <a:rPr lang="en-US" dirty="0" err="1"/>
              <a:t>Hvilken</a:t>
            </a:r>
            <a:r>
              <a:rPr lang="en-US" dirty="0"/>
              <a:t> </a:t>
            </a:r>
            <a:r>
              <a:rPr lang="en-US" dirty="0" err="1"/>
              <a:t>rekkefølge</a:t>
            </a:r>
            <a:r>
              <a:rPr lang="en-US" dirty="0"/>
              <a:t> </a:t>
            </a:r>
            <a:r>
              <a:rPr lang="en-US" dirty="0" err="1"/>
              <a:t>må</a:t>
            </a:r>
            <a:r>
              <a:rPr lang="en-US" dirty="0"/>
              <a:t> vi </a:t>
            </a:r>
            <a:r>
              <a:rPr lang="en-US" dirty="0" err="1"/>
              <a:t>gjøre</a:t>
            </a:r>
            <a:r>
              <a:rPr lang="en-US" dirty="0"/>
              <a:t> dem </a:t>
            </a:r>
            <a:r>
              <a:rPr lang="en-US" dirty="0" err="1"/>
              <a:t>i</a:t>
            </a:r>
            <a:r>
              <a:rPr lang="en-US" dirty="0"/>
              <a:t>?</a:t>
            </a:r>
            <a:endParaRPr lang="nb-NO" dirty="0"/>
          </a:p>
          <a:p>
            <a:r>
              <a:rPr lang="en-US" dirty="0"/>
              <a:t>E</a:t>
            </a:r>
            <a:r>
              <a:rPr lang="nb-NO" dirty="0" err="1"/>
              <a:t>vt</a:t>
            </a:r>
            <a:r>
              <a:rPr lang="nb-NO" dirty="0"/>
              <a:t>. dele elevene i grupper og tildele ulike ansvarsområder</a:t>
            </a:r>
            <a:endParaRPr lang="en-US" dirty="0"/>
          </a:p>
          <a:p>
            <a:endParaRPr lang="nb-NO" dirty="0"/>
          </a:p>
        </p:txBody>
      </p:sp>
      <p:sp>
        <p:nvSpPr>
          <p:cNvPr id="4" name="Plassholder for lysbildenummer 3"/>
          <p:cNvSpPr>
            <a:spLocks noGrp="1"/>
          </p:cNvSpPr>
          <p:nvPr>
            <p:ph type="sldNum" sz="quarter" idx="5"/>
          </p:nvPr>
        </p:nvSpPr>
        <p:spPr/>
        <p:txBody>
          <a:bodyPr/>
          <a:lstStyle/>
          <a:p>
            <a:fld id="{DFFCBCB9-DAEF-4493-8C21-772188A0CDF9}" type="slidenum">
              <a:rPr lang="nb-NO" smtClean="0"/>
              <a:t>11</a:t>
            </a:fld>
            <a:endParaRPr lang="nb-NO"/>
          </a:p>
        </p:txBody>
      </p:sp>
    </p:spTree>
    <p:extLst>
      <p:ext uri="{BB962C8B-B14F-4D97-AF65-F5344CB8AC3E}">
        <p14:creationId xmlns:p14="http://schemas.microsoft.com/office/powerpoint/2010/main" val="2616421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Presentere</a:t>
            </a:r>
            <a:r>
              <a:rPr lang="en-US" dirty="0"/>
              <a:t> </a:t>
            </a:r>
            <a:r>
              <a:rPr lang="en-US" dirty="0" err="1"/>
              <a:t>læringsmål</a:t>
            </a:r>
            <a:r>
              <a:rPr lang="en-US" dirty="0"/>
              <a:t>, </a:t>
            </a:r>
            <a:r>
              <a:rPr lang="en-US" dirty="0" err="1"/>
              <a:t>vurderingskriterier</a:t>
            </a:r>
            <a:r>
              <a:rPr lang="en-US" dirty="0"/>
              <a:t>, </a:t>
            </a:r>
            <a:r>
              <a:rPr lang="en-US" dirty="0" err="1"/>
              <a:t>informasjon</a:t>
            </a:r>
            <a:r>
              <a:rPr lang="en-US" dirty="0"/>
              <a:t> om </a:t>
            </a:r>
            <a:r>
              <a:rPr lang="en-US" dirty="0" err="1"/>
              <a:t>krav</a:t>
            </a:r>
            <a:r>
              <a:rPr lang="en-US" dirty="0"/>
              <a:t> </a:t>
            </a:r>
            <a:r>
              <a:rPr lang="en-US" dirty="0" err="1"/>
              <a:t>til</a:t>
            </a:r>
            <a:r>
              <a:rPr lang="en-US" dirty="0"/>
              <a:t> format </a:t>
            </a:r>
            <a:r>
              <a:rPr lang="en-US" dirty="0" err="1"/>
              <a:t>på</a:t>
            </a:r>
            <a:r>
              <a:rPr lang="en-US" dirty="0"/>
              <a:t> </a:t>
            </a:r>
            <a:r>
              <a:rPr lang="en-US" dirty="0" err="1"/>
              <a:t>løsningen</a:t>
            </a: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12</a:t>
            </a:fld>
            <a:endParaRPr lang="nb-NO"/>
          </a:p>
        </p:txBody>
      </p:sp>
    </p:spTree>
    <p:extLst>
      <p:ext uri="{BB962C8B-B14F-4D97-AF65-F5344CB8AC3E}">
        <p14:creationId xmlns:p14="http://schemas.microsoft.com/office/powerpoint/2010/main" val="2419851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Kan </a:t>
            </a:r>
            <a:r>
              <a:rPr lang="en-US" dirty="0" err="1"/>
              <a:t>tilpasses</a:t>
            </a:r>
            <a:r>
              <a:rPr lang="en-US" dirty="0"/>
              <a:t> elevens </a:t>
            </a:r>
            <a:r>
              <a:rPr lang="en-US" dirty="0" err="1"/>
              <a:t>nivå</a:t>
            </a:r>
            <a:r>
              <a:rPr lang="en-US" dirty="0"/>
              <a:t>.</a:t>
            </a: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13</a:t>
            </a:fld>
            <a:endParaRPr lang="nb-NO"/>
          </a:p>
        </p:txBody>
      </p:sp>
    </p:spTree>
    <p:extLst>
      <p:ext uri="{BB962C8B-B14F-4D97-AF65-F5344CB8AC3E}">
        <p14:creationId xmlns:p14="http://schemas.microsoft.com/office/powerpoint/2010/main" val="2735240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for </a:t>
            </a:r>
            <a:r>
              <a:rPr lang="en-US" dirty="0" err="1"/>
              <a:t>øktene</a:t>
            </a:r>
            <a:r>
              <a:rPr lang="en-US" dirty="0"/>
              <a:t> </a:t>
            </a:r>
            <a:r>
              <a:rPr lang="en-US" dirty="0" err="1"/>
              <a:t>fram</a:t>
            </a:r>
            <a:r>
              <a:rPr lang="en-US" dirty="0"/>
              <a:t> </a:t>
            </a:r>
            <a:r>
              <a:rPr lang="en-US" dirty="0" err="1"/>
              <a:t>til</a:t>
            </a:r>
            <a:r>
              <a:rPr lang="en-US" dirty="0"/>
              <a:t> levering av </a:t>
            </a:r>
            <a:r>
              <a:rPr lang="en-US" dirty="0" err="1"/>
              <a:t>løsningen</a:t>
            </a: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14</a:t>
            </a:fld>
            <a:endParaRPr lang="nb-NO"/>
          </a:p>
        </p:txBody>
      </p:sp>
    </p:spTree>
    <p:extLst>
      <p:ext uri="{BB962C8B-B14F-4D97-AF65-F5344CB8AC3E}">
        <p14:creationId xmlns:p14="http://schemas.microsoft.com/office/powerpoint/2010/main" val="417034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Filmen</a:t>
            </a:r>
            <a:r>
              <a:rPr lang="en-US" dirty="0"/>
              <a:t> ligger </a:t>
            </a:r>
            <a:r>
              <a:rPr lang="en-US" dirty="0" err="1"/>
              <a:t>på</a:t>
            </a:r>
            <a:r>
              <a:rPr lang="en-US" dirty="0"/>
              <a:t> </a:t>
            </a:r>
            <a:r>
              <a:rPr lang="en-US" dirty="0" err="1"/>
              <a:t>nettsiden</a:t>
            </a:r>
            <a:r>
              <a:rPr lang="en-US" dirty="0"/>
              <a:t> – naturfag.no/</a:t>
            </a:r>
            <a:r>
              <a:rPr lang="en-US" dirty="0" err="1"/>
              <a:t>energi</a:t>
            </a:r>
            <a:r>
              <a:rPr lang="en-US" dirty="0"/>
              <a:t> – </a:t>
            </a:r>
            <a:r>
              <a:rPr lang="en-US" dirty="0" err="1"/>
              <a:t>oppdrag</a:t>
            </a:r>
            <a:r>
              <a:rPr lang="en-US" dirty="0"/>
              <a:t> og </a:t>
            </a:r>
            <a:r>
              <a:rPr lang="en-US" dirty="0" err="1"/>
              <a:t>lærerressurser</a:t>
            </a: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2</a:t>
            </a:fld>
            <a:endParaRPr lang="nb-NO"/>
          </a:p>
        </p:txBody>
      </p:sp>
    </p:spTree>
    <p:extLst>
      <p:ext uri="{BB962C8B-B14F-4D97-AF65-F5344CB8AC3E}">
        <p14:creationId xmlns:p14="http://schemas.microsoft.com/office/powerpoint/2010/main" val="265586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Versjon tilpasset ungdomstrinn og vgs.</a:t>
            </a:r>
          </a:p>
          <a:p>
            <a:endParaRPr lang="nb-NO" dirty="0"/>
          </a:p>
          <a:p>
            <a:r>
              <a:rPr lang="nb-NO" dirty="0"/>
              <a:t>Gi elevene tid til å lese igjennom oppdraget.</a:t>
            </a:r>
          </a:p>
        </p:txBody>
      </p:sp>
      <p:sp>
        <p:nvSpPr>
          <p:cNvPr id="4" name="Plassholder for lysbildenummer 3"/>
          <p:cNvSpPr>
            <a:spLocks noGrp="1"/>
          </p:cNvSpPr>
          <p:nvPr>
            <p:ph type="sldNum" sz="quarter" idx="5"/>
          </p:nvPr>
        </p:nvSpPr>
        <p:spPr/>
        <p:txBody>
          <a:bodyPr/>
          <a:lstStyle/>
          <a:p>
            <a:fld id="{DFFCBCB9-DAEF-4493-8C21-772188A0CDF9}" type="slidenum">
              <a:rPr lang="nb-NO" smtClean="0"/>
              <a:t>3</a:t>
            </a:fld>
            <a:endParaRPr lang="nb-NO"/>
          </a:p>
        </p:txBody>
      </p:sp>
    </p:spTree>
    <p:extLst>
      <p:ext uri="{BB962C8B-B14F-4D97-AF65-F5344CB8AC3E}">
        <p14:creationId xmlns:p14="http://schemas.microsoft.com/office/powerpoint/2010/main" val="63195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Versjon tilpasset mellomtrinnet.</a:t>
            </a:r>
          </a:p>
          <a:p>
            <a:endParaRPr lang="nb-NO" dirty="0"/>
          </a:p>
          <a:p>
            <a:r>
              <a:rPr lang="nb-NO" dirty="0"/>
              <a:t>Gi elevene tid til å lese igjennom oppdraget.</a:t>
            </a:r>
          </a:p>
        </p:txBody>
      </p:sp>
      <p:sp>
        <p:nvSpPr>
          <p:cNvPr id="4" name="Plassholder for lysbildenummer 3"/>
          <p:cNvSpPr>
            <a:spLocks noGrp="1"/>
          </p:cNvSpPr>
          <p:nvPr>
            <p:ph type="sldNum" sz="quarter" idx="5"/>
          </p:nvPr>
        </p:nvSpPr>
        <p:spPr/>
        <p:txBody>
          <a:bodyPr/>
          <a:lstStyle/>
          <a:p>
            <a:fld id="{DFFCBCB9-DAEF-4493-8C21-772188A0CDF9}" type="slidenum">
              <a:rPr lang="nb-NO" smtClean="0"/>
              <a:t>4</a:t>
            </a:fld>
            <a:endParaRPr lang="nb-NO"/>
          </a:p>
        </p:txBody>
      </p:sp>
    </p:spTree>
    <p:extLst>
      <p:ext uri="{BB962C8B-B14F-4D97-AF65-F5344CB8AC3E}">
        <p14:creationId xmlns:p14="http://schemas.microsoft.com/office/powerpoint/2010/main" val="2402177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rgbClr val="0000FF"/>
                </a:solidFill>
                <a:hlinkClick r:id="rId3">
                  <a:extLst>
                    <a:ext uri="{A12FA001-AC4F-418D-AE19-62706E023703}">
                      <ahyp:hlinkClr xmlns:ahyp="http://schemas.microsoft.com/office/drawing/2018/hyperlinkcolor" val="tx"/>
                    </a:ext>
                  </a:extLst>
                </a:hlinkClick>
              </a:rPr>
              <a:t>https://www.lektor2.no/c2181367/binfil/download2.php?tid=2235098</a:t>
            </a:r>
            <a:endParaRPr lang="nb-NO" dirty="0">
              <a:solidFill>
                <a:srgbClr val="0000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rgbClr val="0000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rgbClr val="0000FF"/>
                </a:solidFill>
              </a:rPr>
              <a:t>Få fram innspill fra så mange av elevene som mulig. Verdsett innspillene som kommer, men ikke gi en vurdering av svaret.</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Denne læringsstrategien fokuserer spesielt på tankeprosessene Gjøre koblinger og Undre seg og stille spørsmål, og gir elevene anledning til å aktivere forkunnskaper, være nysgjerrige og planlegge egen utforskning.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Klassen kan gjerne bruke stegene underveis for å identifisere nye spørsmål og planlegge videre utforskning. I tillegg kan man bruke det første steget (Hva antar du at du vet om dette?) som et refleksjonsverktøy i slutten av en undervisningsperiode for å vise elevene hvordan forståelsen deres har utviklet seg. Å reflektere over det siste steget i strategien (Hva får dette deg til å ville utforske?) vil bevisstgjøre elevene på at læring er en pågående prosess, og at det alltid er mer å forstå, selv etter man har jobbet med noe over tid.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Å lytte til eller lese elevenes responser fra det første steget i strategien gir deg innsikt i elevenes nåværende forståelse og mulige misoppfatninger. Dette kan du bruke til å tilpasse den kommende undervisningen. Steg to gir deg et innblikk i hva elevene er interesserte i å utforske nærmere. Legg merke til om elevene er nysgjerrige og om de er i stand til å formulere utforskende spørsmål, eller om de er mer fokuserte på å samle fakta. Steg tre gir deg mulighet til å se elevenes evner til å planlegge egen utforskning. Ved å gjenta strategien flere ganger i løpet av undervisningsperioden, kan du få god oversikt over hvilket nivå elevene er på og få kartlagt utvikling og framgang. </a:t>
            </a:r>
          </a:p>
          <a:p>
            <a:endParaRPr lang="en-US" dirty="0"/>
          </a:p>
        </p:txBody>
      </p:sp>
      <p:sp>
        <p:nvSpPr>
          <p:cNvPr id="4" name="Slide Number Placeholder 3"/>
          <p:cNvSpPr>
            <a:spLocks noGrp="1"/>
          </p:cNvSpPr>
          <p:nvPr>
            <p:ph type="sldNum" sz="quarter" idx="5"/>
          </p:nvPr>
        </p:nvSpPr>
        <p:spPr/>
        <p:txBody>
          <a:bodyPr/>
          <a:lstStyle/>
          <a:p>
            <a:fld id="{DFFCBCB9-DAEF-4493-8C21-772188A0CDF9}" type="slidenum">
              <a:rPr lang="nb-NO" smtClean="0"/>
              <a:t>5</a:t>
            </a:fld>
            <a:endParaRPr lang="nb-NO"/>
          </a:p>
        </p:txBody>
      </p:sp>
    </p:spTree>
    <p:extLst>
      <p:ext uri="{BB962C8B-B14F-4D97-AF65-F5344CB8AC3E}">
        <p14:creationId xmlns:p14="http://schemas.microsoft.com/office/powerpoint/2010/main" val="1170044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Skriv</a:t>
            </a:r>
            <a:r>
              <a:rPr lang="en-US" dirty="0"/>
              <a:t> </a:t>
            </a:r>
            <a:r>
              <a:rPr lang="en-US" dirty="0" err="1"/>
              <a:t>ut</a:t>
            </a:r>
            <a:r>
              <a:rPr lang="en-US" dirty="0"/>
              <a:t> </a:t>
            </a:r>
            <a:r>
              <a:rPr lang="en-US" dirty="0" err="1"/>
              <a:t>tabell</a:t>
            </a:r>
            <a:r>
              <a:rPr lang="en-US" dirty="0"/>
              <a:t> og et sett med </a:t>
            </a:r>
            <a:r>
              <a:rPr lang="en-US" dirty="0" err="1"/>
              <a:t>kort</a:t>
            </a:r>
            <a:r>
              <a:rPr lang="en-US" dirty="0"/>
              <a:t> </a:t>
            </a:r>
            <a:r>
              <a:rPr lang="en-US" dirty="0" err="1"/>
              <a:t>til</a:t>
            </a:r>
            <a:r>
              <a:rPr lang="en-US" dirty="0"/>
              <a:t> </a:t>
            </a:r>
            <a:r>
              <a:rPr lang="en-US" dirty="0" err="1"/>
              <a:t>hvert</a:t>
            </a:r>
            <a:r>
              <a:rPr lang="en-US" dirty="0"/>
              <a:t> par. Tabell og </a:t>
            </a:r>
            <a:r>
              <a:rPr lang="en-US" dirty="0" err="1"/>
              <a:t>symboler</a:t>
            </a:r>
            <a:r>
              <a:rPr lang="en-US" dirty="0"/>
              <a:t> </a:t>
            </a:r>
            <a:r>
              <a:rPr lang="en-US" dirty="0" err="1"/>
              <a:t>kan</a:t>
            </a:r>
            <a:r>
              <a:rPr lang="en-US" dirty="0"/>
              <a:t> </a:t>
            </a:r>
            <a:r>
              <a:rPr lang="en-US" dirty="0" err="1"/>
              <a:t>skrives</a:t>
            </a:r>
            <a:r>
              <a:rPr lang="en-US" dirty="0"/>
              <a:t> </a:t>
            </a:r>
            <a:r>
              <a:rPr lang="en-US" dirty="0" err="1"/>
              <a:t>ut</a:t>
            </a:r>
            <a:r>
              <a:rPr lang="en-US" dirty="0"/>
              <a:t> </a:t>
            </a:r>
            <a:r>
              <a:rPr lang="en-US" dirty="0" err="1"/>
              <a:t>fra</a:t>
            </a:r>
            <a:r>
              <a:rPr lang="en-US" dirty="0"/>
              <a:t> </a:t>
            </a:r>
            <a:r>
              <a:rPr lang="en-US" dirty="0" err="1"/>
              <a:t>neste</a:t>
            </a:r>
            <a:r>
              <a:rPr lang="en-US" dirty="0"/>
              <a:t> </a:t>
            </a:r>
            <a:r>
              <a:rPr lang="en-US" dirty="0" err="1"/>
              <a:t>lysbilde</a:t>
            </a:r>
            <a:r>
              <a:rPr lang="en-US" dirty="0"/>
              <a:t>.</a:t>
            </a: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6</a:t>
            </a:fld>
            <a:endParaRPr lang="nb-NO"/>
          </a:p>
        </p:txBody>
      </p:sp>
    </p:spTree>
    <p:extLst>
      <p:ext uri="{BB962C8B-B14F-4D97-AF65-F5344CB8AC3E}">
        <p14:creationId xmlns:p14="http://schemas.microsoft.com/office/powerpoint/2010/main" val="2719330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64F9C-CA59-58D0-D6C4-BBEBA2A366A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51DCBD7-663C-2EC5-D7FF-D1E501C5D68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1E03799-F3E2-EBDB-D2B1-101545CF11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Til</a:t>
            </a:r>
            <a:r>
              <a:rPr lang="en-US" dirty="0"/>
              <a:t> </a:t>
            </a:r>
            <a:r>
              <a:rPr lang="en-US" dirty="0" err="1"/>
              <a:t>utskrift</a:t>
            </a:r>
            <a:r>
              <a:rPr lang="en-US" dirty="0"/>
              <a:t>.</a:t>
            </a:r>
            <a:endParaRPr lang="nb-NO" dirty="0"/>
          </a:p>
        </p:txBody>
      </p:sp>
      <p:sp>
        <p:nvSpPr>
          <p:cNvPr id="4" name="Plassholder for lysbildenummer 3">
            <a:extLst>
              <a:ext uri="{FF2B5EF4-FFF2-40B4-BE49-F238E27FC236}">
                <a16:creationId xmlns:a16="http://schemas.microsoft.com/office/drawing/2014/main" id="{B5B1C219-4B6F-58AE-16DA-E4DF05BA30D7}"/>
              </a:ext>
            </a:extLst>
          </p:cNvPr>
          <p:cNvSpPr>
            <a:spLocks noGrp="1"/>
          </p:cNvSpPr>
          <p:nvPr>
            <p:ph type="sldNum" sz="quarter" idx="5"/>
          </p:nvPr>
        </p:nvSpPr>
        <p:spPr/>
        <p:txBody>
          <a:bodyPr/>
          <a:lstStyle/>
          <a:p>
            <a:fld id="{DFFCBCB9-DAEF-4493-8C21-772188A0CDF9}" type="slidenum">
              <a:rPr lang="nb-NO" smtClean="0"/>
              <a:t>7</a:t>
            </a:fld>
            <a:endParaRPr lang="nb-NO"/>
          </a:p>
        </p:txBody>
      </p:sp>
    </p:spTree>
    <p:extLst>
      <p:ext uri="{BB962C8B-B14F-4D97-AF65-F5344CB8AC3E}">
        <p14:creationId xmlns:p14="http://schemas.microsoft.com/office/powerpoint/2010/main" val="94482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Oppfinner</a:t>
            </a:r>
            <a:r>
              <a:rPr lang="nb-NO" baseline="0" dirty="0"/>
              <a:t>verksted finner du på skaperskolen.no. Her finner du en beskrivelse av undervisningsopplegget, boblemodellen, lærerveiledning, presentasjoner og andre ressurser du kan tilpasse til din undervisning.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dirty="0"/>
              <a:t>Skaperskolen:</a:t>
            </a:r>
            <a:r>
              <a:rPr lang="nb-NO" baseline="0" dirty="0"/>
              <a:t> </a:t>
            </a:r>
            <a:r>
              <a:rPr lang="nb-NO" dirty="0">
                <a:hlinkClick r:id="rId3"/>
              </a:rPr>
              <a:t>Skaperskolen.no – Skaperskolen.no gir deg som lærer det du trenger for å bringe skaperkulturen inn i din skole.</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Oppfinnerverksted</a:t>
            </a:r>
            <a:r>
              <a:rPr lang="nb-NO" baseline="0" dirty="0"/>
              <a:t> 5.</a:t>
            </a:r>
            <a:r>
              <a:rPr lang="nb-NO" sz="1200" b="0" i="0" kern="1200" dirty="0">
                <a:solidFill>
                  <a:schemeClr val="tx1"/>
                </a:solidFill>
                <a:effectLst/>
                <a:latin typeface="+mn-lt"/>
                <a:ea typeface="+mn-ea"/>
                <a:cs typeface="+mn-cs"/>
              </a:rPr>
              <a:t>–</a:t>
            </a:r>
            <a:r>
              <a:rPr lang="nb-NO" baseline="0" dirty="0"/>
              <a:t>7. trinn: </a:t>
            </a:r>
            <a:r>
              <a:rPr lang="nb-NO" dirty="0">
                <a:hlinkClick r:id="rId4"/>
              </a:rPr>
              <a:t>Oppfinnerverksted, 5.–7. trinn – Skaperskolen.no</a:t>
            </a:r>
            <a:r>
              <a:rPr lang="nb-NO"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Slide Number Placeholder 3"/>
          <p:cNvSpPr>
            <a:spLocks noGrp="1"/>
          </p:cNvSpPr>
          <p:nvPr>
            <p:ph type="sldNum" sz="quarter" idx="10"/>
          </p:nvPr>
        </p:nvSpPr>
        <p:spPr/>
        <p:txBody>
          <a:bodyPr/>
          <a:lstStyle/>
          <a:p>
            <a:fld id="{DFFCBCB9-DAEF-4493-8C21-772188A0CDF9}" type="slidenum">
              <a:rPr lang="nb-NO" smtClean="0"/>
              <a:t>8</a:t>
            </a:fld>
            <a:endParaRPr lang="nb-NO"/>
          </a:p>
        </p:txBody>
      </p:sp>
    </p:spTree>
    <p:extLst>
      <p:ext uri="{BB962C8B-B14F-4D97-AF65-F5344CB8AC3E}">
        <p14:creationId xmlns:p14="http://schemas.microsoft.com/office/powerpoint/2010/main" val="172108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Forslag</a:t>
            </a:r>
            <a:r>
              <a:rPr lang="en-US" dirty="0"/>
              <a:t> </a:t>
            </a:r>
            <a:r>
              <a:rPr lang="en-US" dirty="0" err="1"/>
              <a:t>til</a:t>
            </a:r>
            <a:r>
              <a:rPr lang="en-US" dirty="0"/>
              <a:t> </a:t>
            </a:r>
            <a:r>
              <a:rPr lang="en-US" dirty="0" err="1"/>
              <a:t>punkter</a:t>
            </a:r>
            <a:r>
              <a:rPr lang="en-US" dirty="0"/>
              <a:t> </a:t>
            </a:r>
            <a:r>
              <a:rPr lang="en-US" dirty="0" err="1"/>
              <a:t>elevene</a:t>
            </a:r>
            <a:r>
              <a:rPr lang="en-US" dirty="0"/>
              <a:t> </a:t>
            </a:r>
            <a:r>
              <a:rPr lang="en-US" dirty="0" err="1"/>
              <a:t>kan</a:t>
            </a:r>
            <a:r>
              <a:rPr lang="en-US" dirty="0"/>
              <a:t> </a:t>
            </a:r>
            <a:r>
              <a:rPr lang="en-US" dirty="0" err="1"/>
              <a:t>lage</a:t>
            </a:r>
            <a:r>
              <a:rPr lang="en-US" dirty="0"/>
              <a:t> </a:t>
            </a:r>
            <a:r>
              <a:rPr lang="en-US" dirty="0" err="1"/>
              <a:t>tankekart</a:t>
            </a:r>
            <a:r>
              <a:rPr lang="en-US" dirty="0"/>
              <a:t> </a:t>
            </a:r>
            <a:r>
              <a:rPr lang="en-US" dirty="0" err="1"/>
              <a:t>ut</a:t>
            </a:r>
            <a:r>
              <a:rPr lang="en-US" dirty="0"/>
              <a:t> </a:t>
            </a:r>
            <a:r>
              <a:rPr lang="en-US" dirty="0" err="1"/>
              <a:t>ifra</a:t>
            </a:r>
            <a:r>
              <a:rPr lang="en-US" dirty="0"/>
              <a:t>. </a:t>
            </a:r>
            <a:r>
              <a:rPr lang="en-US" dirty="0" err="1"/>
              <a:t>Tilpasses</a:t>
            </a:r>
            <a:r>
              <a:rPr lang="en-US" dirty="0"/>
              <a:t> det </a:t>
            </a:r>
            <a:r>
              <a:rPr lang="en-US" dirty="0" err="1"/>
              <a:t>som</a:t>
            </a:r>
            <a:r>
              <a:rPr lang="en-US" dirty="0"/>
              <a:t> er </a:t>
            </a:r>
            <a:r>
              <a:rPr lang="en-US" dirty="0" err="1"/>
              <a:t>aktuelt</a:t>
            </a:r>
            <a:r>
              <a:rPr lang="en-US" dirty="0"/>
              <a:t> for </a:t>
            </a:r>
            <a:r>
              <a:rPr lang="en-US" dirty="0" err="1"/>
              <a:t>dere</a:t>
            </a:r>
            <a:r>
              <a:rPr lang="en-US" dirty="0"/>
              <a:t> at </a:t>
            </a:r>
            <a:r>
              <a:rPr lang="en-US" dirty="0" err="1"/>
              <a:t>elevene</a:t>
            </a:r>
            <a:r>
              <a:rPr lang="en-US" dirty="0"/>
              <a:t> </a:t>
            </a:r>
            <a:r>
              <a:rPr lang="en-US" dirty="0" err="1"/>
              <a:t>skal</a:t>
            </a:r>
            <a:r>
              <a:rPr lang="en-US" dirty="0"/>
              <a:t> </a:t>
            </a:r>
            <a:r>
              <a:rPr lang="en-US" dirty="0" err="1"/>
              <a:t>diskutere</a:t>
            </a:r>
            <a:r>
              <a:rPr lang="en-US" dirty="0"/>
              <a:t>.</a:t>
            </a: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9</a:t>
            </a:fld>
            <a:endParaRPr lang="nb-NO"/>
          </a:p>
        </p:txBody>
      </p:sp>
    </p:spTree>
    <p:extLst>
      <p:ext uri="{BB962C8B-B14F-4D97-AF65-F5344CB8AC3E}">
        <p14:creationId xmlns:p14="http://schemas.microsoft.com/office/powerpoint/2010/main" val="2205227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3736678"/>
            <a:ext cx="9144000" cy="1060474"/>
          </a:xfrm>
        </p:spPr>
        <p:txBody>
          <a:bodyPr anchor="b">
            <a:normAutofit/>
          </a:bodyPr>
          <a:lstStyle>
            <a:lvl1pPr algn="ctr">
              <a:defRPr sz="5000"/>
            </a:lvl1pPr>
          </a:lstStyle>
          <a:p>
            <a:r>
              <a:rPr lang="en-US" dirty="0" err="1"/>
              <a:t>Tittel</a:t>
            </a:r>
            <a:endParaRPr lang="nb-NO" dirty="0"/>
          </a:p>
        </p:txBody>
      </p:sp>
      <p:sp>
        <p:nvSpPr>
          <p:cNvPr id="3" name="Subtitle 2"/>
          <p:cNvSpPr>
            <a:spLocks noGrp="1"/>
          </p:cNvSpPr>
          <p:nvPr>
            <p:ph type="subTitle" idx="1" hasCustomPrompt="1"/>
          </p:nvPr>
        </p:nvSpPr>
        <p:spPr>
          <a:xfrm>
            <a:off x="1524000" y="4874788"/>
            <a:ext cx="9144000" cy="498428"/>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Person(er), </a:t>
            </a:r>
            <a:r>
              <a:rPr lang="en-US" dirty="0" err="1"/>
              <a:t>sted</a:t>
            </a:r>
            <a:r>
              <a:rPr lang="en-US" dirty="0"/>
              <a:t> og </a:t>
            </a:r>
            <a:r>
              <a:rPr lang="en-US" dirty="0" err="1"/>
              <a:t>dato</a:t>
            </a:r>
            <a:endParaRPr lang="nb-NO" dirty="0"/>
          </a:p>
        </p:txBody>
      </p:sp>
      <p:grpSp>
        <p:nvGrpSpPr>
          <p:cNvPr id="16" name="Gruppe 15">
            <a:extLst>
              <a:ext uri="{FF2B5EF4-FFF2-40B4-BE49-F238E27FC236}">
                <a16:creationId xmlns:a16="http://schemas.microsoft.com/office/drawing/2014/main" id="{F9DFAC15-D0B0-4FF8-1100-F12371230FE1}"/>
              </a:ext>
            </a:extLst>
          </p:cNvPr>
          <p:cNvGrpSpPr/>
          <p:nvPr userDrawn="1"/>
        </p:nvGrpSpPr>
        <p:grpSpPr>
          <a:xfrm>
            <a:off x="5268890" y="5713172"/>
            <a:ext cx="1654221" cy="799422"/>
            <a:chOff x="4999349" y="5481649"/>
            <a:chExt cx="1654221" cy="799422"/>
          </a:xfrm>
        </p:grpSpPr>
        <p:pic>
          <p:nvPicPr>
            <p:cNvPr id="14" name="Bilde 13" descr="Et bilde som inneholder logo&#10;&#10;Automatisk generert beskrivelse">
              <a:extLst>
                <a:ext uri="{FF2B5EF4-FFF2-40B4-BE49-F238E27FC236}">
                  <a16:creationId xmlns:a16="http://schemas.microsoft.com/office/drawing/2014/main" id="{98697830-B734-0B56-D7AF-DA759E3085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68889" y="5481649"/>
              <a:ext cx="1115143" cy="606492"/>
            </a:xfrm>
            <a:prstGeom prst="rect">
              <a:avLst/>
            </a:prstGeom>
          </p:spPr>
        </p:pic>
        <p:pic>
          <p:nvPicPr>
            <p:cNvPr id="15" name="Bilde 14" descr="Et bilde som inneholder logo&#10;&#10;Automatisk generert beskrivelse">
              <a:extLst>
                <a:ext uri="{FF2B5EF4-FFF2-40B4-BE49-F238E27FC236}">
                  <a16:creationId xmlns:a16="http://schemas.microsoft.com/office/drawing/2014/main" id="{2AFF705D-4F0B-300A-D730-6CB005840AC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999349" y="6112077"/>
              <a:ext cx="1654221" cy="168994"/>
            </a:xfrm>
            <a:prstGeom prst="rect">
              <a:avLst/>
            </a:prstGeom>
          </p:spPr>
        </p:pic>
      </p:grpSp>
    </p:spTree>
    <p:extLst>
      <p:ext uri="{BB962C8B-B14F-4D97-AF65-F5344CB8AC3E}">
        <p14:creationId xmlns:p14="http://schemas.microsoft.com/office/powerpoint/2010/main" val="160065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eloverskrift" type="secHead">
  <p:cSld name="Deloverskrif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8"/>
          <p:cNvSpPr txBox="1">
            <a:spLocks noGrp="1"/>
          </p:cNvSpPr>
          <p:nvPr>
            <p:ph type="dt" idx="10"/>
          </p:nvPr>
        </p:nvSpPr>
        <p:spPr>
          <a:xfrm>
            <a:off x="842677" y="6571503"/>
            <a:ext cx="240254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3541056" y="6580470"/>
            <a:ext cx="253252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6530784" y="6571501"/>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114890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1628800"/>
            <a:ext cx="10363200" cy="1470025"/>
          </a:xfrm>
        </p:spPr>
        <p:txBody>
          <a:bodyPr/>
          <a:lstStyle>
            <a:lvl1pPr algn="l">
              <a:defRPr/>
            </a:lvl1pPr>
          </a:lstStyle>
          <a:p>
            <a:r>
              <a:rPr lang="nb-NO"/>
              <a:t>Klikk for å redigere tittelstil</a:t>
            </a:r>
          </a:p>
        </p:txBody>
      </p:sp>
      <p:sp>
        <p:nvSpPr>
          <p:cNvPr id="3" name="Undertittel 2"/>
          <p:cNvSpPr>
            <a:spLocks noGrp="1"/>
          </p:cNvSpPr>
          <p:nvPr>
            <p:ph type="subTitle" idx="1"/>
          </p:nvPr>
        </p:nvSpPr>
        <p:spPr>
          <a:xfrm>
            <a:off x="914400" y="3404592"/>
            <a:ext cx="9448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1B92B21-64C0-4AD7-ADC1-60D1B6E101FC}" type="datetimeFigureOut">
              <a:rPr lang="nb-NO" smtClean="0"/>
              <a:t>21.01.2025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487627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B1B92B21-64C0-4AD7-ADC1-60D1B6E101FC}" type="datetimeFigureOut">
              <a:rPr lang="nb-NO" smtClean="0"/>
              <a:t>21.01.2025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176850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97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997416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98884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609600" y="2628602"/>
            <a:ext cx="5386917"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193368" y="198884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6193368" y="2628602"/>
            <a:ext cx="5389033"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1B92B21-64C0-4AD7-ADC1-60D1B6E101FC}" type="datetimeFigureOut">
              <a:rPr lang="nb-NO" smtClean="0"/>
              <a:t>21.01.2025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144463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1B92B21-64C0-4AD7-ADC1-60D1B6E101FC}" type="datetimeFigureOut">
              <a:rPr lang="nb-NO" smtClean="0"/>
              <a:t>21.01.2025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18607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1B92B21-64C0-4AD7-ADC1-60D1B6E101FC}" type="datetimeFigureOut">
              <a:rPr lang="nb-NO" smtClean="0"/>
              <a:t>21.01.2025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1009142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4232105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3392" y="4800600"/>
            <a:ext cx="7315200" cy="566738"/>
          </a:xfrm>
        </p:spPr>
        <p:txBody>
          <a:bodyPr anchor="b"/>
          <a:lstStyle>
            <a:lvl1pPr algn="l">
              <a:defRPr sz="2000" b="1"/>
            </a:lvl1pPr>
          </a:lstStyle>
          <a:p>
            <a:r>
              <a:rPr lang="nb-NO" dirty="0"/>
              <a:t>Klikk for å redigere tittelstil</a:t>
            </a:r>
          </a:p>
        </p:txBody>
      </p:sp>
      <p:sp>
        <p:nvSpPr>
          <p:cNvPr id="3" name="Plassholder for bilde 2"/>
          <p:cNvSpPr>
            <a:spLocks noGrp="1"/>
          </p:cNvSpPr>
          <p:nvPr>
            <p:ph type="pic" idx="1"/>
          </p:nvPr>
        </p:nvSpPr>
        <p:spPr>
          <a:xfrm>
            <a:off x="609600" y="1068387"/>
            <a:ext cx="10972800" cy="3548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623392"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4282494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1628800"/>
            <a:ext cx="10363200" cy="1470025"/>
          </a:xfrm>
        </p:spPr>
        <p:txBody>
          <a:bodyPr/>
          <a:lstStyle>
            <a:lvl1pPr algn="l">
              <a:defRPr/>
            </a:lvl1pPr>
          </a:lstStyle>
          <a:p>
            <a:r>
              <a:rPr lang="nb-NO"/>
              <a:t>Klikk for å redigere tittelstil</a:t>
            </a:r>
          </a:p>
        </p:txBody>
      </p:sp>
      <p:sp>
        <p:nvSpPr>
          <p:cNvPr id="3" name="Undertittel 2"/>
          <p:cNvSpPr>
            <a:spLocks noGrp="1"/>
          </p:cNvSpPr>
          <p:nvPr>
            <p:ph type="subTitle" idx="1"/>
          </p:nvPr>
        </p:nvSpPr>
        <p:spPr>
          <a:xfrm>
            <a:off x="914400" y="3404592"/>
            <a:ext cx="9448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1B92B21-64C0-4AD7-ADC1-60D1B6E101FC}" type="datetimeFigureOut">
              <a:rPr lang="nb-NO" smtClean="0"/>
              <a:t>21.01.2025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67584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1628800"/>
            <a:ext cx="10363200" cy="1470025"/>
          </a:xfrm>
        </p:spPr>
        <p:txBody>
          <a:bodyPr/>
          <a:lstStyle>
            <a:lvl1pPr algn="l">
              <a:defRPr/>
            </a:lvl1pPr>
          </a:lstStyle>
          <a:p>
            <a:r>
              <a:rPr lang="nb-NO"/>
              <a:t>Klikk for å redigere tittelstil</a:t>
            </a:r>
          </a:p>
        </p:txBody>
      </p:sp>
      <p:sp>
        <p:nvSpPr>
          <p:cNvPr id="3" name="Undertittel 2"/>
          <p:cNvSpPr>
            <a:spLocks noGrp="1"/>
          </p:cNvSpPr>
          <p:nvPr>
            <p:ph type="subTitle" idx="1"/>
          </p:nvPr>
        </p:nvSpPr>
        <p:spPr>
          <a:xfrm>
            <a:off x="914400" y="3404592"/>
            <a:ext cx="9448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1B92B21-64C0-4AD7-ADC1-60D1B6E101FC}" type="datetimeFigureOut">
              <a:rPr lang="nb-NO" smtClean="0"/>
              <a:t>21.01.2025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388738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B1B92B21-64C0-4AD7-ADC1-60D1B6E101FC}" type="datetimeFigureOut">
              <a:rPr lang="nb-NO" smtClean="0"/>
              <a:t>21.01.2025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523159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97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612687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98884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609600" y="2628602"/>
            <a:ext cx="5386917"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193368" y="198884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6193368" y="2628602"/>
            <a:ext cx="5389033"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1B92B21-64C0-4AD7-ADC1-60D1B6E101FC}" type="datetimeFigureOut">
              <a:rPr lang="nb-NO" smtClean="0"/>
              <a:t>21.01.2025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260195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1B92B21-64C0-4AD7-ADC1-60D1B6E101FC}" type="datetimeFigureOut">
              <a:rPr lang="nb-NO" smtClean="0"/>
              <a:t>21.01.2025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495934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1B92B21-64C0-4AD7-ADC1-60D1B6E101FC}" type="datetimeFigureOut">
              <a:rPr lang="nb-NO" smtClean="0"/>
              <a:t>21.01.2025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72806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05659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3392" y="4800600"/>
            <a:ext cx="7315200" cy="566738"/>
          </a:xfrm>
        </p:spPr>
        <p:txBody>
          <a:bodyPr anchor="b"/>
          <a:lstStyle>
            <a:lvl1pPr algn="l">
              <a:defRPr sz="2000" b="1"/>
            </a:lvl1pPr>
          </a:lstStyle>
          <a:p>
            <a:r>
              <a:rPr lang="nb-NO" dirty="0"/>
              <a:t>Klikk for å redigere tittelstil</a:t>
            </a:r>
          </a:p>
        </p:txBody>
      </p:sp>
      <p:sp>
        <p:nvSpPr>
          <p:cNvPr id="3" name="Plassholder for bilde 2"/>
          <p:cNvSpPr>
            <a:spLocks noGrp="1"/>
          </p:cNvSpPr>
          <p:nvPr>
            <p:ph type="pic" idx="1"/>
          </p:nvPr>
        </p:nvSpPr>
        <p:spPr>
          <a:xfrm>
            <a:off x="609600" y="1068387"/>
            <a:ext cx="10972800" cy="3548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623392"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86725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B1B92B21-64C0-4AD7-ADC1-60D1B6E101FC}" type="datetimeFigureOut">
              <a:rPr lang="nb-NO" smtClean="0"/>
              <a:t>21.01.2025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11288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97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5464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98884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609600" y="2628602"/>
            <a:ext cx="5386917"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193368" y="198884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6193368" y="2628602"/>
            <a:ext cx="5389033"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1B92B21-64C0-4AD7-ADC1-60D1B6E101FC}" type="datetimeFigureOut">
              <a:rPr lang="nb-NO" smtClean="0"/>
              <a:t>21.01.2025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89085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1B92B21-64C0-4AD7-ADC1-60D1B6E101FC}" type="datetimeFigureOut">
              <a:rPr lang="nb-NO" smtClean="0"/>
              <a:t>21.01.2025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65554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1B92B21-64C0-4AD7-ADC1-60D1B6E101FC}" type="datetimeFigureOut">
              <a:rPr lang="nb-NO" smtClean="0"/>
              <a:t>21.01.2025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18332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70831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3392" y="4800600"/>
            <a:ext cx="7315200" cy="566738"/>
          </a:xfrm>
        </p:spPr>
        <p:txBody>
          <a:bodyPr anchor="b"/>
          <a:lstStyle>
            <a:lvl1pPr algn="l">
              <a:defRPr sz="2000" b="1"/>
            </a:lvl1pPr>
          </a:lstStyle>
          <a:p>
            <a:r>
              <a:rPr lang="nb-NO" dirty="0"/>
              <a:t>Klikk for å redigere tittelstil</a:t>
            </a:r>
          </a:p>
        </p:txBody>
      </p:sp>
      <p:sp>
        <p:nvSpPr>
          <p:cNvPr id="3" name="Plassholder for bilde 2"/>
          <p:cNvSpPr>
            <a:spLocks noGrp="1"/>
          </p:cNvSpPr>
          <p:nvPr>
            <p:ph type="pic" idx="1"/>
          </p:nvPr>
        </p:nvSpPr>
        <p:spPr>
          <a:xfrm>
            <a:off x="609600" y="1068387"/>
            <a:ext cx="10972800" cy="3548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623392"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60703288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microsoft.com/office/2007/relationships/hdphoto" Target="../media/hdphoto1.wdp"/><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png"/><Relationship Id="rId5" Type="http://schemas.openxmlformats.org/officeDocument/2006/relationships/slideLayout" Target="../slideLayouts/slideLayout23.xml"/><Relationship Id="rId10" Type="http://schemas.openxmlformats.org/officeDocument/2006/relationships/image" Target="../media/image4.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679337"/>
            <a:ext cx="10515600" cy="1325563"/>
          </a:xfrm>
          <a:prstGeom prst="rect">
            <a:avLst/>
          </a:prstGeom>
        </p:spPr>
        <p:txBody>
          <a:bodyPr vert="horz" lIns="91440" tIns="45720" rIns="91440" bIns="45720" rtlCol="0" anchor="ctr">
            <a:normAutofit/>
          </a:bodyPr>
          <a:lstStyle/>
          <a:p>
            <a:r>
              <a:rPr lang="en-US"/>
              <a:t>Click to edit Master title style</a:t>
            </a:r>
            <a:endParaRPr lang="nb-NO" dirty="0"/>
          </a:p>
        </p:txBody>
      </p:sp>
      <p:sp>
        <p:nvSpPr>
          <p:cNvPr id="3" name="Text Placeholder 2"/>
          <p:cNvSpPr>
            <a:spLocks noGrp="1"/>
          </p:cNvSpPr>
          <p:nvPr>
            <p:ph type="body" idx="1"/>
          </p:nvPr>
        </p:nvSpPr>
        <p:spPr>
          <a:xfrm>
            <a:off x="838200" y="4149079"/>
            <a:ext cx="10515600" cy="20278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F5778-A082-4B29-AD6A-89026AE0AB05}" type="datetimeFigureOut">
              <a:rPr lang="nb-NO" smtClean="0"/>
              <a:t>21.01.2025</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4D1B2-7ABD-4A36-90E8-82F31A185D1E}" type="slidenum">
              <a:rPr lang="nb-NO" smtClean="0"/>
              <a:t>‹#›</a:t>
            </a:fld>
            <a:endParaRPr lang="nb-NO"/>
          </a:p>
        </p:txBody>
      </p:sp>
    </p:spTree>
    <p:extLst>
      <p:ext uri="{BB962C8B-B14F-4D97-AF65-F5344CB8AC3E}">
        <p14:creationId xmlns:p14="http://schemas.microsoft.com/office/powerpoint/2010/main" val="1055271315"/>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e 9" descr="Logo Universitetet i Oslo">
            <a:extLst>
              <a:ext uri="{FF2B5EF4-FFF2-40B4-BE49-F238E27FC236}">
                <a16:creationId xmlns:a16="http://schemas.microsoft.com/office/drawing/2014/main" id="{D8F70EC6-3734-E106-6F72-3CC41018C80C}"/>
              </a:ext>
            </a:extLst>
          </p:cNvPr>
          <p:cNvPicPr>
            <a:picLocks noChangeAspect="1"/>
          </p:cNvPicPr>
          <p:nvPr userDrawn="1"/>
        </p:nvPicPr>
        <p:blipFill>
          <a:blip r:embed="rId11" cstate="screen">
            <a:clrChange>
              <a:clrFrom>
                <a:srgbClr val="FFFFFF"/>
              </a:clrFrom>
              <a:clrTo>
                <a:srgbClr val="FFFFFF">
                  <a:alpha val="0"/>
                </a:srgbClr>
              </a:clrTo>
            </a:clrChange>
            <a:alphaModFix amt="76000"/>
            <a:extLst>
              <a:ext uri="{BEBA8EAE-BF5A-486C-A8C5-ECC9F3942E4B}">
                <a14:imgProps xmlns:a14="http://schemas.microsoft.com/office/drawing/2010/main">
                  <a14:imgLayer r:embed="rId12">
                    <a14:imgEffect>
                      <a14:saturation sat="176000"/>
                    </a14:imgEffect>
                  </a14:imgLayer>
                </a14:imgProps>
              </a:ext>
              <a:ext uri="{28A0092B-C50C-407E-A947-70E740481C1C}">
                <a14:useLocalDpi xmlns:a14="http://schemas.microsoft.com/office/drawing/2010/main"/>
              </a:ext>
            </a:extLst>
          </a:blip>
          <a:stretch>
            <a:fillRect/>
          </a:stretch>
        </p:blipFill>
        <p:spPr>
          <a:xfrm>
            <a:off x="191344" y="6293644"/>
            <a:ext cx="2381250" cy="490538"/>
          </a:xfrm>
          <a:prstGeom prst="rect">
            <a:avLst/>
          </a:prstGeom>
        </p:spPr>
      </p:pic>
      <p:sp>
        <p:nvSpPr>
          <p:cNvPr id="2" name="Plassholder for tittel 1"/>
          <p:cNvSpPr>
            <a:spLocks noGrp="1"/>
          </p:cNvSpPr>
          <p:nvPr>
            <p:ph type="title"/>
          </p:nvPr>
        </p:nvSpPr>
        <p:spPr>
          <a:xfrm>
            <a:off x="609600" y="989856"/>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2276872"/>
            <a:ext cx="10972800" cy="384929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2841848" y="6356351"/>
            <a:ext cx="12379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92B21-64C0-4AD7-ADC1-60D1B6E101FC}" type="datetimeFigureOut">
              <a:rPr lang="nb-NO" smtClean="0"/>
              <a:t>21.01.2025</a:t>
            </a:fld>
            <a:endParaRPr lang="nb-NO"/>
          </a:p>
        </p:txBody>
      </p:sp>
      <p:sp>
        <p:nvSpPr>
          <p:cNvPr id="5" name="Plassholder for bunntekst 4"/>
          <p:cNvSpPr>
            <a:spLocks noGrp="1"/>
          </p:cNvSpPr>
          <p:nvPr>
            <p:ph type="ftr" sz="quarter" idx="3"/>
          </p:nvPr>
        </p:nvSpPr>
        <p:spPr>
          <a:xfrm>
            <a:off x="4205393" y="6356351"/>
            <a:ext cx="383482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8112224" y="6356351"/>
            <a:ext cx="8640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56EF0-1A67-43BF-80B9-9AEBD3651FF4}" type="slidenum">
              <a:rPr lang="nb-NO" smtClean="0"/>
              <a:t>‹#›</a:t>
            </a:fld>
            <a:endParaRPr lang="nb-NO"/>
          </a:p>
        </p:txBody>
      </p:sp>
      <p:pic>
        <p:nvPicPr>
          <p:cNvPr id="12" name="Picture 11"/>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9879461" y="6381328"/>
            <a:ext cx="346111" cy="370911"/>
          </a:xfrm>
          <a:prstGeom prst="rect">
            <a:avLst/>
          </a:prstGeom>
        </p:spPr>
      </p:pic>
      <p:pic>
        <p:nvPicPr>
          <p:cNvPr id="11" name="Bilde 10" descr="Et bilde som inneholder logo&#10;&#10;Automatisk generert beskrivelse">
            <a:extLst>
              <a:ext uri="{FF2B5EF4-FFF2-40B4-BE49-F238E27FC236}">
                <a16:creationId xmlns:a16="http://schemas.microsoft.com/office/drawing/2014/main" id="{FC0B9178-B778-52BA-2AE6-8C1CB77D3C6A}"/>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10272464" y="6488188"/>
            <a:ext cx="1654221" cy="168994"/>
          </a:xfrm>
          <a:prstGeom prst="rect">
            <a:avLst/>
          </a:prstGeom>
        </p:spPr>
      </p:pic>
    </p:spTree>
    <p:extLst>
      <p:ext uri="{BB962C8B-B14F-4D97-AF65-F5344CB8AC3E}">
        <p14:creationId xmlns:p14="http://schemas.microsoft.com/office/powerpoint/2010/main" val="990088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12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989856"/>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2276872"/>
            <a:ext cx="10972800" cy="384929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356351"/>
            <a:ext cx="12379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92B21-64C0-4AD7-ADC1-60D1B6E101FC}" type="datetimeFigureOut">
              <a:rPr lang="nb-NO" smtClean="0"/>
              <a:t>21.01.2025</a:t>
            </a:fld>
            <a:endParaRPr lang="nb-NO"/>
          </a:p>
        </p:txBody>
      </p:sp>
      <p:sp>
        <p:nvSpPr>
          <p:cNvPr id="5" name="Plassholder for bunntekst 4"/>
          <p:cNvSpPr>
            <a:spLocks noGrp="1"/>
          </p:cNvSpPr>
          <p:nvPr>
            <p:ph type="ftr" sz="quarter" idx="3"/>
          </p:nvPr>
        </p:nvSpPr>
        <p:spPr>
          <a:xfrm>
            <a:off x="1973145" y="6356351"/>
            <a:ext cx="5155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7248128" y="6356351"/>
            <a:ext cx="8640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56EF0-1A67-43BF-80B9-9AEBD3651FF4}" type="slidenum">
              <a:rPr lang="nb-NO" smtClean="0"/>
              <a:t>‹#›</a:t>
            </a:fld>
            <a:endParaRPr lang="nb-NO"/>
          </a:p>
        </p:txBody>
      </p:sp>
      <p:pic>
        <p:nvPicPr>
          <p:cNvPr id="10" name="Bilde 9" descr="Logo Universitetet i Oslo">
            <a:extLst>
              <a:ext uri="{FF2B5EF4-FFF2-40B4-BE49-F238E27FC236}">
                <a16:creationId xmlns:a16="http://schemas.microsoft.com/office/drawing/2014/main" id="{D8F70EC6-3734-E106-6F72-3CC41018C80C}"/>
              </a:ext>
            </a:extLst>
          </p:cNvPr>
          <p:cNvPicPr>
            <a:picLocks noChangeAspect="1"/>
          </p:cNvPicPr>
          <p:nvPr userDrawn="1"/>
        </p:nvPicPr>
        <p:blipFill rotWithShape="1">
          <a:blip r:embed="rId10" cstate="screen">
            <a:clrChange>
              <a:clrFrom>
                <a:srgbClr val="FFFFFF"/>
              </a:clrFrom>
              <a:clrTo>
                <a:srgbClr val="FFFFFF">
                  <a:alpha val="0"/>
                </a:srgbClr>
              </a:clrTo>
            </a:clrChange>
            <a:alphaModFix amt="76000"/>
            <a:extLst>
              <a:ext uri="{BEBA8EAE-BF5A-486C-A8C5-ECC9F3942E4B}">
                <a14:imgProps xmlns:a14="http://schemas.microsoft.com/office/drawing/2010/main">
                  <a14:imgLayer r:embed="rId11">
                    <a14:imgEffect>
                      <a14:saturation sat="176000"/>
                    </a14:imgEffect>
                  </a14:imgLayer>
                </a14:imgProps>
              </a:ext>
              <a:ext uri="{28A0092B-C50C-407E-A947-70E740481C1C}">
                <a14:useLocalDpi xmlns:a14="http://schemas.microsoft.com/office/drawing/2010/main"/>
              </a:ext>
            </a:extLst>
          </a:blip>
          <a:srcRect r="13342"/>
          <a:stretch/>
        </p:blipFill>
        <p:spPr>
          <a:xfrm>
            <a:off x="10128448" y="6270180"/>
            <a:ext cx="2063552" cy="490538"/>
          </a:xfrm>
          <a:prstGeom prst="rect">
            <a:avLst/>
          </a:prstGeom>
        </p:spPr>
      </p:pic>
    </p:spTree>
    <p:extLst>
      <p:ext uri="{BB962C8B-B14F-4D97-AF65-F5344CB8AC3E}">
        <p14:creationId xmlns:p14="http://schemas.microsoft.com/office/powerpoint/2010/main" val="39492701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12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989856"/>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2276872"/>
            <a:ext cx="10972800" cy="384929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356351"/>
            <a:ext cx="12379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92B21-64C0-4AD7-ADC1-60D1B6E101FC}" type="datetimeFigureOut">
              <a:rPr lang="nb-NO" smtClean="0"/>
              <a:t>21.01.2025</a:t>
            </a:fld>
            <a:endParaRPr lang="nb-NO"/>
          </a:p>
        </p:txBody>
      </p:sp>
      <p:sp>
        <p:nvSpPr>
          <p:cNvPr id="5" name="Plassholder for bunntekst 4"/>
          <p:cNvSpPr>
            <a:spLocks noGrp="1"/>
          </p:cNvSpPr>
          <p:nvPr>
            <p:ph type="ftr" sz="quarter" idx="3"/>
          </p:nvPr>
        </p:nvSpPr>
        <p:spPr>
          <a:xfrm>
            <a:off x="1973145" y="6356351"/>
            <a:ext cx="5155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7248128" y="6356351"/>
            <a:ext cx="8640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56EF0-1A67-43BF-80B9-9AEBD3651FF4}" type="slidenum">
              <a:rPr lang="nb-NO" smtClean="0"/>
              <a:t>‹#›</a:t>
            </a:fld>
            <a:endParaRPr lang="nb-NO"/>
          </a:p>
        </p:txBody>
      </p:sp>
      <p:pic>
        <p:nvPicPr>
          <p:cNvPr id="12" name="Picture 11"/>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9879461" y="6381328"/>
            <a:ext cx="346111" cy="370911"/>
          </a:xfrm>
          <a:prstGeom prst="rect">
            <a:avLst/>
          </a:prstGeom>
        </p:spPr>
      </p:pic>
      <p:pic>
        <p:nvPicPr>
          <p:cNvPr id="11" name="Bilde 10" descr="Et bilde som inneholder logo&#10;&#10;Automatisk generert beskrivelse">
            <a:extLst>
              <a:ext uri="{FF2B5EF4-FFF2-40B4-BE49-F238E27FC236}">
                <a16:creationId xmlns:a16="http://schemas.microsoft.com/office/drawing/2014/main" id="{FC0B9178-B778-52BA-2AE6-8C1CB77D3C6A}"/>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10272464" y="6488188"/>
            <a:ext cx="1654221" cy="168994"/>
          </a:xfrm>
          <a:prstGeom prst="rect">
            <a:avLst/>
          </a:prstGeom>
        </p:spPr>
      </p:pic>
    </p:spTree>
    <p:extLst>
      <p:ext uri="{BB962C8B-B14F-4D97-AF65-F5344CB8AC3E}">
        <p14:creationId xmlns:p14="http://schemas.microsoft.com/office/powerpoint/2010/main" val="39692152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12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view?r=eyJrIjoiYTE1OGU2MjgtOTM1Ni00OGYyLTk1ZjktZDdkNTU0ZjIzMjIyIiwidCI6IjRkNmQ4YTkwLTEwZmQtNGY3OC04ZmMxLTVlMjg4NDRlMDI5MiJ9"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skaperskolen.no/5-7-trinn/oppfinnerverksted-5-7-trinn/"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hyperlink" Target="https://skaperskolen.no/" TargetMode="Externa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1B0CDCF7-913F-7D73-CB81-E7DE6065FCD4}"/>
              </a:ext>
            </a:extLst>
          </p:cNvPr>
          <p:cNvSpPr>
            <a:spLocks noGrp="1"/>
          </p:cNvSpPr>
          <p:nvPr>
            <p:ph type="ctrTitle"/>
          </p:nvPr>
        </p:nvSpPr>
        <p:spPr>
          <a:xfrm>
            <a:off x="639971" y="-1485798"/>
            <a:ext cx="10363200" cy="1470025"/>
          </a:xfrm>
        </p:spPr>
        <p:txBody>
          <a:bodyPr/>
          <a:lstStyle/>
          <a:p>
            <a:r>
              <a:rPr lang="nb-NO" dirty="0"/>
              <a:t>Energioppdraget</a:t>
            </a:r>
            <a:r>
              <a:rPr lang="nb-NO" baseline="0" dirty="0"/>
              <a:t> 2025</a:t>
            </a:r>
            <a:endParaRPr lang="nb-NO" dirty="0"/>
          </a:p>
        </p:txBody>
      </p:sp>
      <p:pic>
        <p:nvPicPr>
          <p:cNvPr id="9" name="Bilde 8" descr="Tre elever observerer isbiter som smelter på en metallplate og en plastplate. Foto.">
            <a:extLst>
              <a:ext uri="{FF2B5EF4-FFF2-40B4-BE49-F238E27FC236}">
                <a16:creationId xmlns:a16="http://schemas.microsoft.com/office/drawing/2014/main" id="{802DEB8C-C660-F67D-C90B-2AE5EBFC1E26}"/>
              </a:ext>
            </a:extLst>
          </p:cNvPr>
          <p:cNvPicPr>
            <a:picLocks noChangeAspect="1"/>
          </p:cNvPicPr>
          <p:nvPr/>
        </p:nvPicPr>
        <p:blipFill>
          <a:blip r:embed="rId3"/>
          <a:stretch>
            <a:fillRect/>
          </a:stretch>
        </p:blipFill>
        <p:spPr>
          <a:xfrm>
            <a:off x="0" y="0"/>
            <a:ext cx="12192000" cy="4010526"/>
          </a:xfrm>
          <a:prstGeom prst="rect">
            <a:avLst/>
          </a:prstGeom>
        </p:spPr>
      </p:pic>
      <p:pic>
        <p:nvPicPr>
          <p:cNvPr id="8" name="Bilde 7" descr="Logo Universitetet i Oslo">
            <a:extLst>
              <a:ext uri="{FF2B5EF4-FFF2-40B4-BE49-F238E27FC236}">
                <a16:creationId xmlns:a16="http://schemas.microsoft.com/office/drawing/2014/main" id="{F4A758E1-73E8-84B1-AF05-6CA9A50BCA4A}"/>
              </a:ext>
            </a:extLst>
          </p:cNvPr>
          <p:cNvPicPr>
            <a:picLocks noChangeAspect="1"/>
          </p:cNvPicPr>
          <p:nvPr/>
        </p:nvPicPr>
        <p:blipFill>
          <a:blip r:embed="rId4" cstate="screen">
            <a:clrChange>
              <a:clrFrom>
                <a:srgbClr val="FFFFFF"/>
              </a:clrFrom>
              <a:clrTo>
                <a:srgbClr val="FFFFFF">
                  <a:alpha val="0"/>
                </a:srgbClr>
              </a:clrTo>
            </a:clrChange>
            <a:alphaModFix amt="76000"/>
            <a:extLst>
              <a:ext uri="{BEBA8EAE-BF5A-486C-A8C5-ECC9F3942E4B}">
                <a14:imgProps xmlns:a14="http://schemas.microsoft.com/office/drawing/2010/main">
                  <a14:imgLayer r:embed="rId5">
                    <a14:imgEffect>
                      <a14:saturation sat="176000"/>
                    </a14:imgEffect>
                  </a14:imgLayer>
                </a14:imgProps>
              </a:ext>
              <a:ext uri="{28A0092B-C50C-407E-A947-70E740481C1C}">
                <a14:useLocalDpi xmlns:a14="http://schemas.microsoft.com/office/drawing/2010/main"/>
              </a:ext>
            </a:extLst>
          </a:blip>
          <a:stretch>
            <a:fillRect/>
          </a:stretch>
        </p:blipFill>
        <p:spPr>
          <a:xfrm>
            <a:off x="9801919" y="3121322"/>
            <a:ext cx="2381250" cy="490538"/>
          </a:xfrm>
          <a:prstGeom prst="rect">
            <a:avLst/>
          </a:prstGeom>
        </p:spPr>
      </p:pic>
      <p:pic>
        <p:nvPicPr>
          <p:cNvPr id="2" name="Picture 1" descr="Logo til Energioppdraget">
            <a:extLst>
              <a:ext uri="{FF2B5EF4-FFF2-40B4-BE49-F238E27FC236}">
                <a16:creationId xmlns:a16="http://schemas.microsoft.com/office/drawing/2014/main" id="{52908BE1-19AA-47E6-8800-4C3A0AB49D99}"/>
              </a:ext>
            </a:extLst>
          </p:cNvPr>
          <p:cNvPicPr>
            <a:picLocks noChangeAspect="1"/>
          </p:cNvPicPr>
          <p:nvPr/>
        </p:nvPicPr>
        <p:blipFill>
          <a:blip r:embed="rId6"/>
          <a:stretch>
            <a:fillRect/>
          </a:stretch>
        </p:blipFill>
        <p:spPr>
          <a:xfrm>
            <a:off x="2413968" y="4403660"/>
            <a:ext cx="7364064" cy="1833652"/>
          </a:xfrm>
          <a:prstGeom prst="rect">
            <a:avLst/>
          </a:prstGeom>
        </p:spPr>
      </p:pic>
    </p:spTree>
    <p:extLst>
      <p:ext uri="{BB962C8B-B14F-4D97-AF65-F5344CB8AC3E}">
        <p14:creationId xmlns:p14="http://schemas.microsoft.com/office/powerpoint/2010/main" val="24998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CDCFB0-EC3A-DEB0-BA60-33453C7136F6}"/>
              </a:ext>
            </a:extLst>
          </p:cNvPr>
          <p:cNvSpPr>
            <a:spLocks noGrp="1"/>
          </p:cNvSpPr>
          <p:nvPr>
            <p:ph type="title"/>
          </p:nvPr>
        </p:nvSpPr>
        <p:spPr>
          <a:xfrm>
            <a:off x="636320" y="750559"/>
            <a:ext cx="10972800" cy="1143000"/>
          </a:xfrm>
        </p:spPr>
        <p:txBody>
          <a:bodyPr/>
          <a:lstStyle/>
          <a:p>
            <a:r>
              <a:rPr lang="nb-NO" dirty="0"/>
              <a:t>Energidata i vår kommune</a:t>
            </a:r>
          </a:p>
        </p:txBody>
      </p:sp>
      <p:sp>
        <p:nvSpPr>
          <p:cNvPr id="3" name="TextBox 2">
            <a:extLst>
              <a:ext uri="{FF2B5EF4-FFF2-40B4-BE49-F238E27FC236}">
                <a16:creationId xmlns:a16="http://schemas.microsoft.com/office/drawing/2014/main" id="{608A9F6A-8869-A481-7D91-3C847EDBE2CD}"/>
              </a:ext>
            </a:extLst>
          </p:cNvPr>
          <p:cNvSpPr txBox="1"/>
          <p:nvPr/>
        </p:nvSpPr>
        <p:spPr>
          <a:xfrm>
            <a:off x="767408" y="1893559"/>
            <a:ext cx="4464496" cy="1477328"/>
          </a:xfrm>
          <a:prstGeom prst="rect">
            <a:avLst/>
          </a:prstGeom>
          <a:noFill/>
        </p:spPr>
        <p:txBody>
          <a:bodyPr wrap="square" rtlCol="0">
            <a:spAutoFit/>
          </a:bodyPr>
          <a:lstStyle/>
          <a:p>
            <a:pPr marL="342900" indent="-342900">
              <a:buFont typeface="Arial" panose="020B0604020202020204" pitchFamily="34" charset="0"/>
              <a:buChar char="•"/>
            </a:pPr>
            <a:r>
              <a:rPr lang="nb-NO" sz="2400" kern="0" dirty="0">
                <a:ea typeface="Calibri" panose="020F0502020204030204" pitchFamily="34" charset="0"/>
                <a:cs typeface="Times New Roman" panose="02020603050405020304" pitchFamily="18" charset="0"/>
              </a:rPr>
              <a:t>Hva er det som bruker mye energi i vår kommune?</a:t>
            </a:r>
          </a:p>
          <a:p>
            <a:pPr marL="342900" indent="-342900">
              <a:buFont typeface="Arial" panose="020B0604020202020204" pitchFamily="34" charset="0"/>
              <a:buChar char="•"/>
            </a:pPr>
            <a:r>
              <a:rPr lang="nb-NO" sz="2400" kern="0" dirty="0">
                <a:solidFill>
                  <a:schemeClr val="tx1"/>
                </a:solidFill>
                <a:cs typeface="Times New Roman" panose="02020603050405020304" pitchFamily="18" charset="0"/>
              </a:rPr>
              <a:t>Og hvor kommer energien fra?</a:t>
            </a:r>
            <a:endParaRPr lang="nb-NO" sz="2400" dirty="0">
              <a:solidFill>
                <a:schemeClr val="tx1"/>
              </a:solidFill>
            </a:endParaRPr>
          </a:p>
          <a:p>
            <a:endParaRPr lang="nb-NO" dirty="0"/>
          </a:p>
        </p:txBody>
      </p:sp>
      <p:pic>
        <p:nvPicPr>
          <p:cNvPr id="9" name="Picture 8" descr="Skjermbilde av Energidashbord for norske kommuner og fylker. ">
            <a:hlinkClick r:id="rId3"/>
            <a:extLst>
              <a:ext uri="{FF2B5EF4-FFF2-40B4-BE49-F238E27FC236}">
                <a16:creationId xmlns:a16="http://schemas.microsoft.com/office/drawing/2014/main" id="{34402DE1-ABC3-2207-53B7-ADFDC11682A9}"/>
              </a:ext>
            </a:extLst>
          </p:cNvPr>
          <p:cNvPicPr>
            <a:picLocks noChangeAspect="1"/>
          </p:cNvPicPr>
          <p:nvPr/>
        </p:nvPicPr>
        <p:blipFill>
          <a:blip r:embed="rId4"/>
          <a:stretch>
            <a:fillRect/>
          </a:stretch>
        </p:blipFill>
        <p:spPr>
          <a:xfrm>
            <a:off x="5733416" y="1867627"/>
            <a:ext cx="5874071" cy="4213882"/>
          </a:xfrm>
          <a:prstGeom prst="rect">
            <a:avLst/>
          </a:prstGeom>
          <a:ln>
            <a:noFill/>
          </a:ln>
          <a:effectLst>
            <a:outerShdw blurRad="292100" dist="139700" dir="2700000" algn="tl" rotWithShape="0">
              <a:srgbClr val="333333">
                <a:alpha val="65000"/>
              </a:srgbClr>
            </a:outerShdw>
          </a:effectLst>
        </p:spPr>
      </p:pic>
      <p:pic>
        <p:nvPicPr>
          <p:cNvPr id="4" name="Picture 2" descr="A blue and orange logo&#10;&#10;Description automatically generated">
            <a:extLst>
              <a:ext uri="{FF2B5EF4-FFF2-40B4-BE49-F238E27FC236}">
                <a16:creationId xmlns:a16="http://schemas.microsoft.com/office/drawing/2014/main" id="{10EC8646-42AB-CF8C-0054-D6F5989521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0416" y="6270180"/>
            <a:ext cx="2096328" cy="504056"/>
          </a:xfrm>
          <a:prstGeom prst="rect">
            <a:avLst/>
          </a:prstGeom>
        </p:spPr>
      </p:pic>
    </p:spTree>
    <p:extLst>
      <p:ext uri="{BB962C8B-B14F-4D97-AF65-F5344CB8AC3E}">
        <p14:creationId xmlns:p14="http://schemas.microsoft.com/office/powerpoint/2010/main" val="236163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8859A5-184C-3A06-C8AC-7C141DE78156}"/>
              </a:ext>
            </a:extLst>
          </p:cNvPr>
          <p:cNvSpPr>
            <a:spLocks noGrp="1"/>
          </p:cNvSpPr>
          <p:nvPr>
            <p:ph type="title"/>
          </p:nvPr>
        </p:nvSpPr>
        <p:spPr>
          <a:xfrm>
            <a:off x="609600" y="-1117206"/>
            <a:ext cx="10972800" cy="1143000"/>
          </a:xfrm>
        </p:spPr>
        <p:txBody>
          <a:bodyPr/>
          <a:lstStyle/>
          <a:p>
            <a:r>
              <a:rPr lang="nb-NO" dirty="0"/>
              <a:t>Hva skal vi gjøre på vår skole?</a:t>
            </a:r>
          </a:p>
        </p:txBody>
      </p:sp>
      <p:sp>
        <p:nvSpPr>
          <p:cNvPr id="4" name="Tittel 1">
            <a:extLst>
              <a:ext uri="{FF2B5EF4-FFF2-40B4-BE49-F238E27FC236}">
                <a16:creationId xmlns:a16="http://schemas.microsoft.com/office/drawing/2014/main" id="{29E8D1E0-AF25-774D-B2D5-AE0E47369B50}"/>
              </a:ext>
            </a:extLst>
          </p:cNvPr>
          <p:cNvSpPr txBox="1">
            <a:spLocks/>
          </p:cNvSpPr>
          <p:nvPr/>
        </p:nvSpPr>
        <p:spPr>
          <a:xfrm>
            <a:off x="594473" y="908720"/>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nb-NO" dirty="0"/>
              <a:t>Klikk for å legge til en tittel</a:t>
            </a:r>
          </a:p>
        </p:txBody>
      </p:sp>
      <p:sp>
        <p:nvSpPr>
          <p:cNvPr id="3" name="Plassholder for innhold 2">
            <a:extLst>
              <a:ext uri="{FF2B5EF4-FFF2-40B4-BE49-F238E27FC236}">
                <a16:creationId xmlns:a16="http://schemas.microsoft.com/office/drawing/2014/main" id="{0D6B82DF-CB7C-6747-6135-8AAB17B0CAD1}"/>
              </a:ext>
            </a:extLst>
          </p:cNvPr>
          <p:cNvSpPr>
            <a:spLocks noGrp="1"/>
          </p:cNvSpPr>
          <p:nvPr>
            <p:ph idx="1"/>
          </p:nvPr>
        </p:nvSpPr>
        <p:spPr/>
        <p:txBody>
          <a:bodyPr/>
          <a:lstStyle/>
          <a:p>
            <a:endParaRPr lang="nb-NO"/>
          </a:p>
        </p:txBody>
      </p:sp>
      <p:pic>
        <p:nvPicPr>
          <p:cNvPr id="5" name="Picture 3" descr="A blue and orange logo&#10;&#10;Description automatically generated">
            <a:extLst>
              <a:ext uri="{FF2B5EF4-FFF2-40B4-BE49-F238E27FC236}">
                <a16:creationId xmlns:a16="http://schemas.microsoft.com/office/drawing/2014/main" id="{27668AB6-B12C-07CF-70A4-FB71A89AFC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0647"/>
            <a:ext cx="2332212" cy="580721"/>
          </a:xfrm>
          <a:prstGeom prst="rect">
            <a:avLst/>
          </a:prstGeom>
        </p:spPr>
      </p:pic>
    </p:spTree>
    <p:extLst>
      <p:ext uri="{BB962C8B-B14F-4D97-AF65-F5344CB8AC3E}">
        <p14:creationId xmlns:p14="http://schemas.microsoft.com/office/powerpoint/2010/main" val="279476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EEC75-1119-B57B-3C93-5FE05E6F45C4}"/>
              </a:ext>
            </a:extLst>
          </p:cNvPr>
          <p:cNvSpPr>
            <a:spLocks noGrp="1"/>
          </p:cNvSpPr>
          <p:nvPr>
            <p:ph type="title"/>
          </p:nvPr>
        </p:nvSpPr>
        <p:spPr>
          <a:xfrm>
            <a:off x="609600" y="-1539552"/>
            <a:ext cx="10972800" cy="1143000"/>
          </a:xfrm>
        </p:spPr>
        <p:txBody>
          <a:bodyPr/>
          <a:lstStyle/>
          <a:p>
            <a:r>
              <a:rPr lang="nb-NO" dirty="0"/>
              <a:t>Læringsmål,</a:t>
            </a:r>
            <a:r>
              <a:rPr lang="nb-NO" baseline="0" dirty="0"/>
              <a:t> vurderingskriterier og informasjon</a:t>
            </a:r>
            <a:endParaRPr lang="nb-NO" dirty="0"/>
          </a:p>
        </p:txBody>
      </p:sp>
      <p:sp>
        <p:nvSpPr>
          <p:cNvPr id="5" name="Title 1">
            <a:extLst>
              <a:ext uri="{FF2B5EF4-FFF2-40B4-BE49-F238E27FC236}">
                <a16:creationId xmlns:a16="http://schemas.microsoft.com/office/drawing/2014/main" id="{2CA33EE8-20F2-5AB6-5A1D-1B761AEFF261}"/>
              </a:ext>
            </a:extLst>
          </p:cNvPr>
          <p:cNvSpPr txBox="1">
            <a:spLocks/>
          </p:cNvSpPr>
          <p:nvPr/>
        </p:nvSpPr>
        <p:spPr>
          <a:xfrm>
            <a:off x="609600" y="980728"/>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nb-NO" dirty="0"/>
              <a:t>Klikk for å legge til en tittel </a:t>
            </a:r>
          </a:p>
        </p:txBody>
      </p:sp>
      <p:sp>
        <p:nvSpPr>
          <p:cNvPr id="3" name="Content Placeholder 2">
            <a:extLst>
              <a:ext uri="{FF2B5EF4-FFF2-40B4-BE49-F238E27FC236}">
                <a16:creationId xmlns:a16="http://schemas.microsoft.com/office/drawing/2014/main" id="{DB51EA5D-1194-5F40-4D0B-1EB150250429}"/>
              </a:ext>
            </a:extLst>
          </p:cNvPr>
          <p:cNvSpPr>
            <a:spLocks noGrp="1"/>
          </p:cNvSpPr>
          <p:nvPr>
            <p:ph idx="1"/>
          </p:nvPr>
        </p:nvSpPr>
        <p:spPr/>
        <p:txBody>
          <a:bodyPr/>
          <a:lstStyle/>
          <a:p>
            <a:endParaRPr lang="nb-NO"/>
          </a:p>
        </p:txBody>
      </p:sp>
      <p:pic>
        <p:nvPicPr>
          <p:cNvPr id="4" name="Picture 3" descr="A blue and orange logo&#10;&#10;Description automatically generated">
            <a:extLst>
              <a:ext uri="{FF2B5EF4-FFF2-40B4-BE49-F238E27FC236}">
                <a16:creationId xmlns:a16="http://schemas.microsoft.com/office/drawing/2014/main" id="{25244874-8CA7-403F-95E8-E497376AC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0647"/>
            <a:ext cx="2332212" cy="580721"/>
          </a:xfrm>
          <a:prstGeom prst="rect">
            <a:avLst/>
          </a:prstGeom>
        </p:spPr>
      </p:pic>
    </p:spTree>
    <p:extLst>
      <p:ext uri="{BB962C8B-B14F-4D97-AF65-F5344CB8AC3E}">
        <p14:creationId xmlns:p14="http://schemas.microsoft.com/office/powerpoint/2010/main" val="37991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7673-91C4-FD15-5A8F-A24026F62956}"/>
              </a:ext>
            </a:extLst>
          </p:cNvPr>
          <p:cNvSpPr>
            <a:spLocks noGrp="1"/>
          </p:cNvSpPr>
          <p:nvPr>
            <p:ph type="title"/>
          </p:nvPr>
        </p:nvSpPr>
        <p:spPr>
          <a:xfrm>
            <a:off x="609600" y="332656"/>
            <a:ext cx="10972800" cy="1143000"/>
          </a:xfrm>
        </p:spPr>
        <p:txBody>
          <a:bodyPr/>
          <a:lstStyle/>
          <a:p>
            <a:pPr algn="ctr"/>
            <a:r>
              <a:rPr lang="en-US" dirty="0" err="1"/>
              <a:t>Juryens</a:t>
            </a:r>
            <a:r>
              <a:rPr lang="en-US" dirty="0"/>
              <a:t> </a:t>
            </a:r>
            <a:r>
              <a:rPr lang="en-US" dirty="0" err="1"/>
              <a:t>vurderingskriterier</a:t>
            </a:r>
            <a:endParaRPr lang="nb-NO" dirty="0"/>
          </a:p>
        </p:txBody>
      </p:sp>
      <p:graphicFrame>
        <p:nvGraphicFramePr>
          <p:cNvPr id="5" name="Table 4">
            <a:extLst>
              <a:ext uri="{FF2B5EF4-FFF2-40B4-BE49-F238E27FC236}">
                <a16:creationId xmlns:a16="http://schemas.microsoft.com/office/drawing/2014/main" id="{E2D251E5-BD2F-C43E-8C2B-1305A2C5DF14}"/>
              </a:ext>
            </a:extLst>
          </p:cNvPr>
          <p:cNvGraphicFramePr>
            <a:graphicFrameLocks noGrp="1"/>
          </p:cNvGraphicFramePr>
          <p:nvPr>
            <p:extLst>
              <p:ext uri="{D42A27DB-BD31-4B8C-83A1-F6EECF244321}">
                <p14:modId xmlns:p14="http://schemas.microsoft.com/office/powerpoint/2010/main" val="1597595492"/>
              </p:ext>
            </p:extLst>
          </p:nvPr>
        </p:nvGraphicFramePr>
        <p:xfrm>
          <a:off x="609600" y="1475656"/>
          <a:ext cx="10972801" cy="5112380"/>
        </p:xfrm>
        <a:graphic>
          <a:graphicData uri="http://schemas.openxmlformats.org/drawingml/2006/table">
            <a:tbl>
              <a:tblPr firstRow="1" firstCol="1" bandRow="1"/>
              <a:tblGrid>
                <a:gridCol w="1376830">
                  <a:extLst>
                    <a:ext uri="{9D8B030D-6E8A-4147-A177-3AD203B41FA5}">
                      <a16:colId xmlns:a16="http://schemas.microsoft.com/office/drawing/2014/main" val="2156629262"/>
                    </a:ext>
                  </a:extLst>
                </a:gridCol>
                <a:gridCol w="3198657">
                  <a:extLst>
                    <a:ext uri="{9D8B030D-6E8A-4147-A177-3AD203B41FA5}">
                      <a16:colId xmlns:a16="http://schemas.microsoft.com/office/drawing/2014/main" val="1574144255"/>
                    </a:ext>
                  </a:extLst>
                </a:gridCol>
                <a:gridCol w="3198657">
                  <a:extLst>
                    <a:ext uri="{9D8B030D-6E8A-4147-A177-3AD203B41FA5}">
                      <a16:colId xmlns:a16="http://schemas.microsoft.com/office/drawing/2014/main" val="2430771964"/>
                    </a:ext>
                  </a:extLst>
                </a:gridCol>
                <a:gridCol w="3198657">
                  <a:extLst>
                    <a:ext uri="{9D8B030D-6E8A-4147-A177-3AD203B41FA5}">
                      <a16:colId xmlns:a16="http://schemas.microsoft.com/office/drawing/2014/main" val="1219595156"/>
                    </a:ext>
                  </a:extLst>
                </a:gridCol>
              </a:tblGrid>
              <a:tr h="155431">
                <a:tc>
                  <a:txBody>
                    <a:bodyPr/>
                    <a:lstStyle/>
                    <a:p>
                      <a:pPr algn="l">
                        <a:lnSpc>
                          <a:spcPct val="107000"/>
                        </a:lnSpc>
                        <a:spcAft>
                          <a:spcPts val="800"/>
                        </a:spcAft>
                      </a:pPr>
                      <a:r>
                        <a:rPr lang="nb-NO" sz="1400" b="1" kern="1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Tema</a:t>
                      </a:r>
                      <a:endParaRPr lang="nb-NO" sz="1400" kern="1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l">
                        <a:lnSpc>
                          <a:spcPct val="107000"/>
                        </a:lnSpc>
                        <a:spcAft>
                          <a:spcPts val="800"/>
                        </a:spcAft>
                      </a:pPr>
                      <a:r>
                        <a:rPr lang="nb-NO" sz="14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Noe kompetanse</a:t>
                      </a:r>
                      <a:endParaRPr lang="nb-NO" sz="14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l">
                        <a:lnSpc>
                          <a:spcPct val="107000"/>
                        </a:lnSpc>
                        <a:spcAft>
                          <a:spcPts val="800"/>
                        </a:spcAft>
                      </a:pPr>
                      <a:r>
                        <a:rPr lang="nb-NO" sz="14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God kompetanse</a:t>
                      </a:r>
                      <a:endParaRPr lang="nb-NO" sz="14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l">
                        <a:lnSpc>
                          <a:spcPct val="107000"/>
                        </a:lnSpc>
                        <a:spcAft>
                          <a:spcPts val="800"/>
                        </a:spcAft>
                      </a:pPr>
                      <a:r>
                        <a:rPr lang="nb-NO" sz="14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Svært god kompetanse</a:t>
                      </a:r>
                      <a:endParaRPr lang="nb-NO" sz="14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extLst>
                  <a:ext uri="{0D108BD9-81ED-4DB2-BD59-A6C34878D82A}">
                    <a16:rowId xmlns:a16="http://schemas.microsoft.com/office/drawing/2014/main" val="2853773850"/>
                  </a:ext>
                </a:extLst>
              </a:tr>
              <a:tr h="1468812">
                <a:tc>
                  <a:txBody>
                    <a:bodyPr/>
                    <a:lstStyle/>
                    <a:p>
                      <a:pPr algn="l">
                        <a:lnSpc>
                          <a:spcPct val="107000"/>
                        </a:lnSpc>
                        <a:spcAft>
                          <a:spcPts val="800"/>
                        </a:spcAft>
                      </a:pPr>
                      <a:r>
                        <a:rPr lang="nb-NO" sz="14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Foreslåtte tiltak</a:t>
                      </a:r>
                      <a:endParaRPr lang="nb-NO" sz="14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l">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Løsningen har begrensninger i naturfaglig og teknologisk gjennomførbarhet.</a:t>
                      </a:r>
                      <a:b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Den inneholder mangelfulle faglige forklaringer.</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l">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Løsningen kan ha begrensninger i naturfaglig og teknologisk gjennomførbarhet.</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Den inneholder tilstrekkelige faglige forklaringer.</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l">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Løsningen er naturfaglig og teknologisk gjennomførbar.</a:t>
                      </a:r>
                      <a:b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Den inneholder solide faglige forklaringer som er relevante. </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extLst>
                  <a:ext uri="{0D108BD9-81ED-4DB2-BD59-A6C34878D82A}">
                    <a16:rowId xmlns:a16="http://schemas.microsoft.com/office/drawing/2014/main" val="8895112"/>
                  </a:ext>
                </a:extLst>
              </a:tr>
              <a:tr h="2069213">
                <a:tc>
                  <a:txBody>
                    <a:bodyPr/>
                    <a:lstStyle/>
                    <a:p>
                      <a:pPr algn="l">
                        <a:lnSpc>
                          <a:spcPct val="107000"/>
                        </a:lnSpc>
                        <a:spcAft>
                          <a:spcPts val="800"/>
                        </a:spcAft>
                      </a:pPr>
                      <a:r>
                        <a:rPr lang="nb-NO" sz="14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Konsekvenser:</a:t>
                      </a:r>
                      <a:endParaRPr lang="nb-NO" sz="14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nb-NO" sz="14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arbeidsplasser </a:t>
                      </a:r>
                      <a:endParaRPr lang="nb-NO" sz="14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nb-NO" sz="14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verdiskapning</a:t>
                      </a:r>
                      <a:endParaRPr lang="nb-NO" sz="14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nb-NO" sz="14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naturmangfold</a:t>
                      </a:r>
                      <a:endParaRPr lang="nb-NO" sz="14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nb-NO" sz="14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4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l">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Løsningen inneholder få eller mangelfulle vurderinger som belyser fordeler og ulemper ved foreslåtte tiltak.</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nb-NO"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nb-NO"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Bearbeidingen og tolkningen av egne data har svakheter, og det er mangelfull vurdering av egne undersøkelser opp mot forslag til løsning.</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l">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Løsningen tar opp både fordeler og ulemper ved foreslåtte tiltak, men med mangelfull argumentasjon. </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Bearbeidingen og tolkningen av egne data har mindre feil eller mangler, og forslag til løsning har noen koblinger til resultatene.</a:t>
                      </a:r>
                      <a:r>
                        <a:rPr lang="nb-NO" sz="14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3803" marR="53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gn="l">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Løsningen tar opp både fordeler og ulemper ved foreslåtte tiltak, og argumenterer godt for valgene som er tatt. </a:t>
                      </a:r>
                      <a:r>
                        <a:rPr lang="nb-NO"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Egne data er bearbeidet og tolket uten vesentlige feil og mangler, og resultatene er tatt med i vurderingen av mulige løsninger.</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val="3844682571"/>
                  </a:ext>
                </a:extLst>
              </a:tr>
              <a:tr h="1356232">
                <a:tc>
                  <a:txBody>
                    <a:bodyPr/>
                    <a:lstStyle/>
                    <a:p>
                      <a:pPr algn="l">
                        <a:lnSpc>
                          <a:spcPct val="107000"/>
                        </a:lnSpc>
                        <a:spcAft>
                          <a:spcPts val="800"/>
                        </a:spcAft>
                      </a:pPr>
                      <a:r>
                        <a:rPr lang="nb-NO" sz="14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Produktet</a:t>
                      </a:r>
                      <a:endParaRPr lang="nb-NO" sz="14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gn="l">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Produktet presenterer innholdet på en forståelig måte og inkluderer noen kilder.</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l">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Produktet presenterer innholdet på en oversiktlig måte og inkluderer kilder.</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gn="l">
                        <a:lnSpc>
                          <a:spcPct val="107000"/>
                        </a:lnSpc>
                        <a:spcAft>
                          <a:spcPts val="800"/>
                        </a:spcAft>
                      </a:pPr>
                      <a:r>
                        <a:rPr lang="nb-NO"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Produktet er gjennomarbeidet med hensiktsmessige illustrasjoner og figurer, godt strukturert og med relevante kilder og korrekt kildehenvisning.</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extLst>
                  <a:ext uri="{0D108BD9-81ED-4DB2-BD59-A6C34878D82A}">
                    <a16:rowId xmlns:a16="http://schemas.microsoft.com/office/drawing/2014/main" val="3861344726"/>
                  </a:ext>
                </a:extLst>
              </a:tr>
            </a:tbl>
          </a:graphicData>
        </a:graphic>
      </p:graphicFrame>
    </p:spTree>
    <p:extLst>
      <p:ext uri="{BB962C8B-B14F-4D97-AF65-F5344CB8AC3E}">
        <p14:creationId xmlns:p14="http://schemas.microsoft.com/office/powerpoint/2010/main" val="3562637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584A-84BD-03CB-B189-A4E639E84C64}"/>
              </a:ext>
            </a:extLst>
          </p:cNvPr>
          <p:cNvSpPr>
            <a:spLocks noGrp="1"/>
          </p:cNvSpPr>
          <p:nvPr>
            <p:ph type="title"/>
          </p:nvPr>
        </p:nvSpPr>
        <p:spPr>
          <a:xfrm>
            <a:off x="609600" y="-1456087"/>
            <a:ext cx="10972800" cy="1143000"/>
          </a:xfrm>
        </p:spPr>
        <p:txBody>
          <a:bodyPr/>
          <a:lstStyle/>
          <a:p>
            <a:r>
              <a:rPr lang="nb-NO" dirty="0"/>
              <a:t>Plan for prosjektperioden</a:t>
            </a:r>
          </a:p>
        </p:txBody>
      </p:sp>
      <p:sp>
        <p:nvSpPr>
          <p:cNvPr id="5" name="Title 1">
            <a:extLst>
              <a:ext uri="{FF2B5EF4-FFF2-40B4-BE49-F238E27FC236}">
                <a16:creationId xmlns:a16="http://schemas.microsoft.com/office/drawing/2014/main" id="{4A7E8DB9-9B1B-CF69-E101-A1CF5F4E0DE6}"/>
              </a:ext>
            </a:extLst>
          </p:cNvPr>
          <p:cNvSpPr txBox="1">
            <a:spLocks/>
          </p:cNvSpPr>
          <p:nvPr/>
        </p:nvSpPr>
        <p:spPr>
          <a:xfrm>
            <a:off x="634048" y="980728"/>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nb-NO" dirty="0"/>
              <a:t>Klikk for å legge til en tittel </a:t>
            </a:r>
          </a:p>
        </p:txBody>
      </p:sp>
      <p:sp>
        <p:nvSpPr>
          <p:cNvPr id="3" name="Content Placeholder 2">
            <a:extLst>
              <a:ext uri="{FF2B5EF4-FFF2-40B4-BE49-F238E27FC236}">
                <a16:creationId xmlns:a16="http://schemas.microsoft.com/office/drawing/2014/main" id="{4A0F1D09-4CF9-432B-4E7D-6CF8B92466C2}"/>
              </a:ext>
            </a:extLst>
          </p:cNvPr>
          <p:cNvSpPr>
            <a:spLocks noGrp="1"/>
          </p:cNvSpPr>
          <p:nvPr>
            <p:ph idx="1"/>
          </p:nvPr>
        </p:nvSpPr>
        <p:spPr/>
        <p:txBody>
          <a:bodyPr/>
          <a:lstStyle/>
          <a:p>
            <a:endParaRPr lang="nb-NO" dirty="0"/>
          </a:p>
        </p:txBody>
      </p:sp>
      <p:pic>
        <p:nvPicPr>
          <p:cNvPr id="4" name="Picture 3" descr="A blue and orange logo&#10;&#10;Description automatically generated">
            <a:extLst>
              <a:ext uri="{FF2B5EF4-FFF2-40B4-BE49-F238E27FC236}">
                <a16:creationId xmlns:a16="http://schemas.microsoft.com/office/drawing/2014/main" id="{AED98589-C47D-7C91-6087-92D3DDE348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0647"/>
            <a:ext cx="2332212" cy="580721"/>
          </a:xfrm>
          <a:prstGeom prst="rect">
            <a:avLst/>
          </a:prstGeom>
        </p:spPr>
      </p:pic>
    </p:spTree>
    <p:extLst>
      <p:ext uri="{BB962C8B-B14F-4D97-AF65-F5344CB8AC3E}">
        <p14:creationId xmlns:p14="http://schemas.microsoft.com/office/powerpoint/2010/main" val="248003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kjermbilde av filmen til Energioppdraget 2025">
            <a:extLst>
              <a:ext uri="{FF2B5EF4-FFF2-40B4-BE49-F238E27FC236}">
                <a16:creationId xmlns:a16="http://schemas.microsoft.com/office/drawing/2014/main" id="{710CE079-F56C-5909-68FB-5E8A6B81324B}"/>
              </a:ext>
            </a:extLst>
          </p:cNvPr>
          <p:cNvPicPr>
            <a:picLocks noChangeAspect="1"/>
          </p:cNvPicPr>
          <p:nvPr/>
        </p:nvPicPr>
        <p:blipFill>
          <a:blip r:embed="rId3"/>
          <a:stretch>
            <a:fillRect/>
          </a:stretch>
        </p:blipFill>
        <p:spPr>
          <a:xfrm>
            <a:off x="590550" y="152400"/>
            <a:ext cx="11010900" cy="6553200"/>
          </a:xfrm>
          <a:prstGeom prst="rect">
            <a:avLst/>
          </a:prstGeom>
        </p:spPr>
      </p:pic>
      <p:sp>
        <p:nvSpPr>
          <p:cNvPr id="2" name="Tittel 1">
            <a:extLst>
              <a:ext uri="{FF2B5EF4-FFF2-40B4-BE49-F238E27FC236}">
                <a16:creationId xmlns:a16="http://schemas.microsoft.com/office/drawing/2014/main" id="{6D6FF825-4C1A-108A-8567-E46E29425DD2}"/>
              </a:ext>
            </a:extLst>
          </p:cNvPr>
          <p:cNvSpPr>
            <a:spLocks noGrp="1"/>
          </p:cNvSpPr>
          <p:nvPr>
            <p:ph type="title"/>
          </p:nvPr>
        </p:nvSpPr>
        <p:spPr>
          <a:xfrm>
            <a:off x="590550" y="-1148433"/>
            <a:ext cx="10972800" cy="1143000"/>
          </a:xfrm>
        </p:spPr>
        <p:txBody>
          <a:bodyPr/>
          <a:lstStyle/>
          <a:p>
            <a:r>
              <a:rPr lang="nb-NO" dirty="0"/>
              <a:t>Film til Energioppdraget 2025</a:t>
            </a:r>
          </a:p>
        </p:txBody>
      </p:sp>
    </p:spTree>
    <p:extLst>
      <p:ext uri="{BB962C8B-B14F-4D97-AF65-F5344CB8AC3E}">
        <p14:creationId xmlns:p14="http://schemas.microsoft.com/office/powerpoint/2010/main" val="339706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D6953050-EB91-08B0-E788-65AC4AA644E2}"/>
              </a:ext>
            </a:extLst>
          </p:cNvPr>
          <p:cNvSpPr>
            <a:spLocks noGrp="1"/>
          </p:cNvSpPr>
          <p:nvPr>
            <p:ph type="title"/>
          </p:nvPr>
        </p:nvSpPr>
        <p:spPr>
          <a:xfrm>
            <a:off x="609600" y="116632"/>
            <a:ext cx="10972800" cy="1005588"/>
          </a:xfrm>
        </p:spPr>
        <p:txBody>
          <a:bodyPr>
            <a:noAutofit/>
          </a:bodyPr>
          <a:lstStyle/>
          <a:p>
            <a:r>
              <a:rPr lang="nb-NO" sz="3600" dirty="0"/>
              <a:t>Oppdraget 2024/25 – Smartere bruk av energi der du bor</a:t>
            </a:r>
          </a:p>
        </p:txBody>
      </p:sp>
      <p:sp>
        <p:nvSpPr>
          <p:cNvPr id="5" name="Plassholder for innhold 2">
            <a:extLst>
              <a:ext uri="{FF2B5EF4-FFF2-40B4-BE49-F238E27FC236}">
                <a16:creationId xmlns:a16="http://schemas.microsoft.com/office/drawing/2014/main" id="{92674276-32B0-9FE9-B936-EAA72D9882C9}"/>
              </a:ext>
            </a:extLst>
          </p:cNvPr>
          <p:cNvSpPr>
            <a:spLocks noGrp="1"/>
          </p:cNvSpPr>
          <p:nvPr>
            <p:ph idx="1"/>
          </p:nvPr>
        </p:nvSpPr>
        <p:spPr>
          <a:xfrm>
            <a:off x="184820" y="1122220"/>
            <a:ext cx="7495356" cy="5331116"/>
          </a:xfrm>
          <a:prstGeom prst="wedgeRoundRectCallout">
            <a:avLst>
              <a:gd name="adj1" fmla="val 48399"/>
              <a:gd name="adj2" fmla="val 54188"/>
              <a:gd name="adj3" fmla="val 16667"/>
            </a:avLst>
          </a:prstGeom>
          <a:ln w="19050">
            <a:solidFill>
              <a:schemeClr val="accent6"/>
            </a:solidFill>
          </a:ln>
        </p:spPr>
        <p:txBody>
          <a:bodyPr>
            <a:noAutofit/>
          </a:bodyPr>
          <a:lstStyle/>
          <a:p>
            <a:pPr marL="0" indent="0">
              <a:lnSpc>
                <a:spcPct val="107000"/>
              </a:lnSpc>
              <a:spcBef>
                <a:spcPts val="200"/>
              </a:spcBef>
              <a:buNone/>
            </a:pPr>
            <a:r>
              <a:rPr lang="nb-NO" sz="2000" b="1" dirty="0"/>
              <a:t>Helt konkret ønsker vi at dere skal:</a:t>
            </a:r>
          </a:p>
          <a:p>
            <a:pPr>
              <a:lnSpc>
                <a:spcPct val="107000"/>
              </a:lnSpc>
              <a:spcBef>
                <a:spcPts val="200"/>
              </a:spcBef>
              <a:buFont typeface="+mj-lt"/>
              <a:buAutoNum type="arabicPeriod"/>
            </a:pPr>
            <a:r>
              <a:rPr lang="nb-NO" sz="2000" dirty="0"/>
              <a:t>finne ut hvilke sektorer i egen kommune som er særlig energikrevende, og hvor energien som brukes kommer ifra</a:t>
            </a:r>
          </a:p>
          <a:p>
            <a:pPr>
              <a:lnSpc>
                <a:spcPct val="107000"/>
              </a:lnSpc>
              <a:spcBef>
                <a:spcPts val="200"/>
              </a:spcBef>
              <a:buFont typeface="+mj-lt"/>
              <a:buAutoNum type="arabicPeriod"/>
            </a:pPr>
            <a:r>
              <a:rPr lang="nb-NO" sz="2000" dirty="0"/>
              <a:t>velge én av sektorene som dere undersøker nærmere. Data samlet inn i felt eller fra informanter tilknyttet sektoren, bør være en del av undersøkelsen</a:t>
            </a:r>
          </a:p>
          <a:p>
            <a:pPr>
              <a:lnSpc>
                <a:spcPct val="107000"/>
              </a:lnSpc>
              <a:spcBef>
                <a:spcPts val="200"/>
              </a:spcBef>
              <a:buFont typeface="+mj-lt"/>
              <a:buAutoNum type="arabicPeriod"/>
            </a:pPr>
            <a:r>
              <a:rPr lang="nb-NO" sz="2000" dirty="0"/>
              <a:t>foreslå tiltak basert på resultatene fra undersøkelsene deres som kan:</a:t>
            </a:r>
          </a:p>
          <a:p>
            <a:pPr>
              <a:lnSpc>
                <a:spcPct val="107000"/>
              </a:lnSpc>
              <a:spcBef>
                <a:spcPts val="200"/>
              </a:spcBef>
            </a:pPr>
            <a:r>
              <a:rPr lang="nb-NO" sz="2000" dirty="0"/>
              <a:t>effektivisere eller redusere energibehovet i sektoren, og/eller</a:t>
            </a:r>
          </a:p>
          <a:p>
            <a:pPr>
              <a:lnSpc>
                <a:spcPct val="107000"/>
              </a:lnSpc>
              <a:spcBef>
                <a:spcPts val="200"/>
              </a:spcBef>
            </a:pPr>
            <a:r>
              <a:rPr lang="nb-NO" sz="2000" dirty="0"/>
              <a:t>bidra til at mer av energien som brukes i sektoren kommer fra fornybare energikilder</a:t>
            </a:r>
          </a:p>
          <a:p>
            <a:pPr marL="0" indent="0">
              <a:lnSpc>
                <a:spcPct val="107000"/>
              </a:lnSpc>
              <a:spcBef>
                <a:spcPts val="200"/>
              </a:spcBef>
              <a:buNone/>
            </a:pPr>
            <a:r>
              <a:rPr lang="nb-NO" sz="2000" dirty="0"/>
              <a:t>Tiltakene dere foreslår må være naturfaglig og teknologisk gjennomførbare og vurderes opp mot konsekvenser for arbeidsplasser, verdiskapning og naturmangfold.</a:t>
            </a:r>
          </a:p>
        </p:txBody>
      </p:sp>
      <p:pic>
        <p:nvPicPr>
          <p:cNvPr id="4" name="Bilde 3" descr="Skjermbilde av oppdraget tilpasset ungdomstrinn og vgs. Dekorativt.">
            <a:extLst>
              <a:ext uri="{FF2B5EF4-FFF2-40B4-BE49-F238E27FC236}">
                <a16:creationId xmlns:a16="http://schemas.microsoft.com/office/drawing/2014/main" id="{445F2FA9-5B11-86F4-11A3-5AA6918F5F1E}"/>
              </a:ext>
            </a:extLst>
          </p:cNvPr>
          <p:cNvPicPr>
            <a:picLocks noChangeAspect="1"/>
          </p:cNvPicPr>
          <p:nvPr/>
        </p:nvPicPr>
        <p:blipFill>
          <a:blip r:embed="rId3"/>
          <a:stretch>
            <a:fillRect/>
          </a:stretch>
        </p:blipFill>
        <p:spPr>
          <a:xfrm>
            <a:off x="7864996" y="1122220"/>
            <a:ext cx="4327004" cy="5703990"/>
          </a:xfrm>
          <a:prstGeom prst="rect">
            <a:avLst/>
          </a:prstGeom>
        </p:spPr>
      </p:pic>
    </p:spTree>
    <p:extLst>
      <p:ext uri="{BB962C8B-B14F-4D97-AF65-F5344CB8AC3E}">
        <p14:creationId xmlns:p14="http://schemas.microsoft.com/office/powerpoint/2010/main" val="55365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D6953050-EB91-08B0-E788-65AC4AA644E2}"/>
              </a:ext>
            </a:extLst>
          </p:cNvPr>
          <p:cNvSpPr>
            <a:spLocks noGrp="1"/>
          </p:cNvSpPr>
          <p:nvPr>
            <p:ph type="title"/>
          </p:nvPr>
        </p:nvSpPr>
        <p:spPr>
          <a:xfrm>
            <a:off x="609600" y="116632"/>
            <a:ext cx="10972800" cy="1005588"/>
          </a:xfrm>
        </p:spPr>
        <p:txBody>
          <a:bodyPr>
            <a:noAutofit/>
          </a:bodyPr>
          <a:lstStyle/>
          <a:p>
            <a:r>
              <a:rPr lang="nb-NO" sz="3600" dirty="0"/>
              <a:t>Oppdraget 2024/25 – Smartere bruk av energi der du bor</a:t>
            </a:r>
          </a:p>
        </p:txBody>
      </p:sp>
      <p:sp>
        <p:nvSpPr>
          <p:cNvPr id="5" name="Plassholder for innhold 2">
            <a:extLst>
              <a:ext uri="{FF2B5EF4-FFF2-40B4-BE49-F238E27FC236}">
                <a16:creationId xmlns:a16="http://schemas.microsoft.com/office/drawing/2014/main" id="{92674276-32B0-9FE9-B936-EAA72D9882C9}"/>
              </a:ext>
            </a:extLst>
          </p:cNvPr>
          <p:cNvSpPr>
            <a:spLocks noGrp="1"/>
          </p:cNvSpPr>
          <p:nvPr>
            <p:ph idx="1"/>
          </p:nvPr>
        </p:nvSpPr>
        <p:spPr>
          <a:xfrm>
            <a:off x="184820" y="930521"/>
            <a:ext cx="7567364" cy="5714513"/>
          </a:xfrm>
          <a:prstGeom prst="wedgeRoundRectCallout">
            <a:avLst>
              <a:gd name="adj1" fmla="val 48399"/>
              <a:gd name="adj2" fmla="val 54188"/>
              <a:gd name="adj3" fmla="val 16667"/>
            </a:avLst>
          </a:prstGeom>
          <a:ln w="19050">
            <a:solidFill>
              <a:schemeClr val="accent6"/>
            </a:solidFill>
          </a:ln>
        </p:spPr>
        <p:txBody>
          <a:bodyPr>
            <a:noAutofit/>
          </a:bodyPr>
          <a:lstStyle/>
          <a:p>
            <a:pPr marL="0" indent="0">
              <a:lnSpc>
                <a:spcPct val="107000"/>
              </a:lnSpc>
              <a:spcBef>
                <a:spcPts val="200"/>
              </a:spcBef>
              <a:buNone/>
            </a:pPr>
            <a:r>
              <a:rPr lang="nb-NO"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Vi ønsker at dere skal:</a:t>
            </a:r>
          </a:p>
          <a:p>
            <a:pPr lvl="0">
              <a:spcBef>
                <a:spcPts val="600"/>
              </a:spcBef>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finne ut hvilke oppgaver i deres kommune som krever mest energi, og hvor energien som brukes kommer fra</a:t>
            </a:r>
          </a:p>
          <a:p>
            <a:pPr lvl="0">
              <a:spcBef>
                <a:spcPts val="600"/>
              </a:spcBef>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velge én av disse oppgavene som dere undersøker nærmere. En del av undersøkelsen bør være å samle inn informasjon i felt (det vil si der oppgaven blir utført) eller fra personer knytta til oppgaven. </a:t>
            </a:r>
          </a:p>
          <a:p>
            <a:pPr lvl="0">
              <a:spcBef>
                <a:spcPts val="1200"/>
              </a:spcBef>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bruke resultatene fra undersøkelsene deres til å foreslå tiltak som kan:</a:t>
            </a:r>
          </a:p>
          <a:p>
            <a:pPr lvl="1">
              <a:spcBef>
                <a:spcPts val="0"/>
              </a:spcBef>
            </a:pPr>
            <a:r>
              <a:rPr lang="nb-NO" dirty="0">
                <a:effectLst/>
                <a:latin typeface="Calibri" panose="020F0502020204030204" pitchFamily="34" charset="0"/>
                <a:ea typeface="Calibri" panose="020F0502020204030204" pitchFamily="34" charset="0"/>
                <a:cs typeface="Times New Roman" panose="02020603050405020304" pitchFamily="18" charset="0"/>
              </a:rPr>
              <a:t>minske behovet for energi i den oppgaven dere har undersøkt, og/eller</a:t>
            </a:r>
          </a:p>
          <a:p>
            <a:pPr lvl="1">
              <a:spcBef>
                <a:spcPts val="0"/>
              </a:spcBef>
            </a:pPr>
            <a:r>
              <a:rPr lang="nb-NO" dirty="0">
                <a:effectLst/>
                <a:latin typeface="Calibri" panose="020F0502020204030204" pitchFamily="34" charset="0"/>
                <a:ea typeface="Calibri" panose="020F0502020204030204" pitchFamily="34" charset="0"/>
                <a:cs typeface="Times New Roman" panose="02020603050405020304" pitchFamily="18" charset="0"/>
              </a:rPr>
              <a:t>bidra til at mer av energien som brukes for å løse oppgaven kommer fra energikilder som er fornybare </a:t>
            </a:r>
          </a:p>
          <a:p>
            <a:pPr marL="57150" indent="0">
              <a:spcBef>
                <a:spcPts val="600"/>
              </a:spcBef>
              <a:spcAft>
                <a:spcPts val="800"/>
              </a:spcAft>
              <a:buNone/>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Det må være både naturfaglig og teknologisk mulig å gjennomføre det dere foreslår. I tillegg må dere vurdere hvordan det vil påvirke arbeidsplasser og natur. </a:t>
            </a:r>
          </a:p>
        </p:txBody>
      </p:sp>
      <p:pic>
        <p:nvPicPr>
          <p:cNvPr id="3" name="Picture 2" descr="Skjermbilde av oppdraget tilpasset mellomtrinnet. Dekorativt. ">
            <a:extLst>
              <a:ext uri="{FF2B5EF4-FFF2-40B4-BE49-F238E27FC236}">
                <a16:creationId xmlns:a16="http://schemas.microsoft.com/office/drawing/2014/main" id="{4FB56528-B649-48DB-25D7-2CEBF7B10813}"/>
              </a:ext>
            </a:extLst>
          </p:cNvPr>
          <p:cNvPicPr>
            <a:picLocks noChangeAspect="1"/>
          </p:cNvPicPr>
          <p:nvPr/>
        </p:nvPicPr>
        <p:blipFill>
          <a:blip r:embed="rId3"/>
          <a:stretch>
            <a:fillRect/>
          </a:stretch>
        </p:blipFill>
        <p:spPr>
          <a:xfrm>
            <a:off x="7896200" y="1122219"/>
            <a:ext cx="3960440" cy="55228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69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D1C75-BC84-77DE-CD98-AD21361C00FC}"/>
              </a:ext>
            </a:extLst>
          </p:cNvPr>
          <p:cNvSpPr>
            <a:spLocks noGrp="1"/>
          </p:cNvSpPr>
          <p:nvPr>
            <p:ph type="title"/>
          </p:nvPr>
        </p:nvSpPr>
        <p:spPr>
          <a:xfrm>
            <a:off x="609600" y="773832"/>
            <a:ext cx="10972800" cy="1143000"/>
          </a:xfrm>
        </p:spPr>
        <p:txBody>
          <a:bodyPr/>
          <a:lstStyle/>
          <a:p>
            <a:r>
              <a:rPr lang="nb-NO" dirty="0"/>
              <a:t>Anta – undre – utforske</a:t>
            </a:r>
          </a:p>
        </p:txBody>
      </p:sp>
      <p:sp>
        <p:nvSpPr>
          <p:cNvPr id="3" name="Plassholder for innhold 2">
            <a:extLst>
              <a:ext uri="{FF2B5EF4-FFF2-40B4-BE49-F238E27FC236}">
                <a16:creationId xmlns:a16="http://schemas.microsoft.com/office/drawing/2014/main" id="{44E4D1DE-C326-CA82-CBD7-2619E12172FB}"/>
              </a:ext>
            </a:extLst>
          </p:cNvPr>
          <p:cNvSpPr>
            <a:spLocks noGrp="1"/>
          </p:cNvSpPr>
          <p:nvPr>
            <p:ph idx="1"/>
          </p:nvPr>
        </p:nvSpPr>
        <p:spPr>
          <a:xfrm>
            <a:off x="609600" y="2060848"/>
            <a:ext cx="10972800" cy="3849292"/>
          </a:xfrm>
        </p:spPr>
        <p:txBody>
          <a:bodyPr>
            <a:normAutofit/>
          </a:bodyPr>
          <a:lstStyle/>
          <a:p>
            <a:pPr marL="0" indent="0">
              <a:buNone/>
            </a:pPr>
            <a:r>
              <a:rPr lang="nb-NO" dirty="0"/>
              <a:t>Tenk igjennom oppdraget du akkurat leste.</a:t>
            </a:r>
          </a:p>
          <a:p>
            <a:pPr marL="857250" lvl="1" indent="-457200">
              <a:buFont typeface="+mj-lt"/>
              <a:buAutoNum type="arabicPeriod"/>
            </a:pPr>
            <a:r>
              <a:rPr lang="nb-NO" sz="2200" dirty="0"/>
              <a:t>Hva antar du at du vet om dette fra før? </a:t>
            </a:r>
          </a:p>
          <a:p>
            <a:pPr marL="857250" lvl="1" indent="-457200">
              <a:buFont typeface="+mj-lt"/>
              <a:buAutoNum type="arabicPeriod"/>
            </a:pPr>
            <a:r>
              <a:rPr lang="nb-NO" sz="2200" dirty="0"/>
              <a:t>Hvilke spørsmål har du, hva undrer du på? </a:t>
            </a:r>
          </a:p>
          <a:p>
            <a:pPr marL="857250" lvl="1" indent="-457200">
              <a:buFont typeface="+mj-lt"/>
              <a:buAutoNum type="arabicPeriod"/>
            </a:pPr>
            <a:r>
              <a:rPr lang="nb-NO" sz="2200" dirty="0"/>
              <a:t>Hva får dette deg til å ville utforske? </a:t>
            </a:r>
          </a:p>
        </p:txBody>
      </p:sp>
      <p:pic>
        <p:nvPicPr>
          <p:cNvPr id="4" name="Picture 3" descr="En tegneserie med tre bilder. Første bildet viser at en person tenker på noe. Andre bildet viser at personen får en idé og tredje bildet er at personen skriver ned tankene sine på et ark. ">
            <a:extLst>
              <a:ext uri="{FF2B5EF4-FFF2-40B4-BE49-F238E27FC236}">
                <a16:creationId xmlns:a16="http://schemas.microsoft.com/office/drawing/2014/main" id="{F4501328-A630-DE35-DEA9-56B180450348}"/>
              </a:ext>
            </a:extLst>
          </p:cNvPr>
          <p:cNvPicPr>
            <a:picLocks noChangeAspect="1"/>
          </p:cNvPicPr>
          <p:nvPr/>
        </p:nvPicPr>
        <p:blipFill>
          <a:blip r:embed="rId3"/>
          <a:stretch>
            <a:fillRect/>
          </a:stretch>
        </p:blipFill>
        <p:spPr>
          <a:xfrm>
            <a:off x="6794036" y="3429000"/>
            <a:ext cx="4788364" cy="2693455"/>
          </a:xfrm>
          <a:prstGeom prst="rect">
            <a:avLst/>
          </a:prstGeom>
        </p:spPr>
      </p:pic>
      <p:pic>
        <p:nvPicPr>
          <p:cNvPr id="6" name="Picture 5" descr="A blue and orange logo&#10;&#10;Description automatically generated">
            <a:extLst>
              <a:ext uri="{FF2B5EF4-FFF2-40B4-BE49-F238E27FC236}">
                <a16:creationId xmlns:a16="http://schemas.microsoft.com/office/drawing/2014/main" id="{CFE90456-E616-0513-1CC6-C616953ED4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0416" y="6270180"/>
            <a:ext cx="2096328" cy="504056"/>
          </a:xfrm>
          <a:prstGeom prst="rect">
            <a:avLst/>
          </a:prstGeom>
        </p:spPr>
      </p:pic>
    </p:spTree>
    <p:extLst>
      <p:ext uri="{BB962C8B-B14F-4D97-AF65-F5344CB8AC3E}">
        <p14:creationId xmlns:p14="http://schemas.microsoft.com/office/powerpoint/2010/main" val="241187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94F3-4480-A2EB-CE30-5F887C8A47EA}"/>
              </a:ext>
            </a:extLst>
          </p:cNvPr>
          <p:cNvSpPr>
            <a:spLocks noGrp="1"/>
          </p:cNvSpPr>
          <p:nvPr>
            <p:ph type="title"/>
          </p:nvPr>
        </p:nvSpPr>
        <p:spPr/>
        <p:txBody>
          <a:bodyPr/>
          <a:lstStyle/>
          <a:p>
            <a:r>
              <a:rPr lang="en-US" dirty="0" err="1"/>
              <a:t>Sorteringsoppgave</a:t>
            </a:r>
            <a:endParaRPr lang="nb-NO" dirty="0"/>
          </a:p>
        </p:txBody>
      </p:sp>
      <p:sp>
        <p:nvSpPr>
          <p:cNvPr id="3" name="Content Placeholder 2">
            <a:extLst>
              <a:ext uri="{FF2B5EF4-FFF2-40B4-BE49-F238E27FC236}">
                <a16:creationId xmlns:a16="http://schemas.microsoft.com/office/drawing/2014/main" id="{E436D62F-3DA1-E436-6E9C-4F8E9B0472C4}"/>
              </a:ext>
            </a:extLst>
          </p:cNvPr>
          <p:cNvSpPr>
            <a:spLocks noGrp="1"/>
          </p:cNvSpPr>
          <p:nvPr>
            <p:ph idx="1"/>
          </p:nvPr>
        </p:nvSpPr>
        <p:spPr>
          <a:xfrm>
            <a:off x="609599" y="2276872"/>
            <a:ext cx="5173553" cy="1349568"/>
          </a:xfrm>
        </p:spPr>
        <p:txBody>
          <a:bodyPr/>
          <a:lstStyle/>
          <a:p>
            <a:pPr marL="0" indent="0">
              <a:buNone/>
            </a:pPr>
            <a:r>
              <a:rPr lang="en-US" b="1" dirty="0"/>
              <a:t>Samarbeid </a:t>
            </a:r>
            <a:r>
              <a:rPr lang="en-US" b="1" dirty="0" err="1"/>
              <a:t>i</a:t>
            </a:r>
            <a:r>
              <a:rPr lang="en-US" b="1" dirty="0"/>
              <a:t> par:</a:t>
            </a:r>
            <a:r>
              <a:rPr lang="en-US" dirty="0"/>
              <a:t> Sorter </a:t>
            </a:r>
            <a:r>
              <a:rPr lang="en-US" dirty="0" err="1"/>
              <a:t>kortene</a:t>
            </a:r>
            <a:r>
              <a:rPr lang="en-US" dirty="0"/>
              <a:t> </a:t>
            </a:r>
            <a:r>
              <a:rPr lang="en-US" dirty="0" err="1"/>
              <a:t>etter</a:t>
            </a:r>
            <a:r>
              <a:rPr lang="en-US" dirty="0"/>
              <a:t> om du </a:t>
            </a:r>
            <a:r>
              <a:rPr lang="en-US" dirty="0" err="1"/>
              <a:t>mener</a:t>
            </a:r>
            <a:r>
              <a:rPr lang="en-US" dirty="0"/>
              <a:t> de er </a:t>
            </a:r>
            <a:r>
              <a:rPr lang="en-US" dirty="0" err="1"/>
              <a:t>aktuelle</a:t>
            </a:r>
            <a:r>
              <a:rPr lang="en-US" dirty="0"/>
              <a:t> for </a:t>
            </a:r>
            <a:r>
              <a:rPr lang="en-US" dirty="0" err="1"/>
              <a:t>deres</a:t>
            </a:r>
            <a:r>
              <a:rPr lang="en-US" dirty="0"/>
              <a:t> </a:t>
            </a:r>
            <a:r>
              <a:rPr lang="en-US" dirty="0" err="1"/>
              <a:t>kommune</a:t>
            </a:r>
            <a:r>
              <a:rPr lang="en-US" dirty="0"/>
              <a:t> </a:t>
            </a:r>
            <a:r>
              <a:rPr lang="en-US" dirty="0" err="1"/>
              <a:t>eller</a:t>
            </a:r>
            <a:r>
              <a:rPr lang="en-US" dirty="0"/>
              <a:t> </a:t>
            </a:r>
            <a:r>
              <a:rPr lang="en-US" dirty="0" err="1"/>
              <a:t>ikke</a:t>
            </a:r>
            <a:r>
              <a:rPr lang="en-US" dirty="0"/>
              <a:t>. </a:t>
            </a:r>
            <a:endParaRPr lang="nb-NO" dirty="0"/>
          </a:p>
        </p:txBody>
      </p:sp>
      <p:grpSp>
        <p:nvGrpSpPr>
          <p:cNvPr id="4" name="Gruppe 29">
            <a:extLst>
              <a:ext uri="{FF2B5EF4-FFF2-40B4-BE49-F238E27FC236}">
                <a16:creationId xmlns:a16="http://schemas.microsoft.com/office/drawing/2014/main" id="{625B451C-782F-61F5-B315-6E644EAABA75}"/>
              </a:ext>
              <a:ext uri="{C183D7F6-B498-43B3-948B-1728B52AA6E4}">
                <adec:decorative xmlns:adec="http://schemas.microsoft.com/office/drawing/2017/decorative" val="1"/>
              </a:ext>
            </a:extLst>
          </p:cNvPr>
          <p:cNvGrpSpPr/>
          <p:nvPr/>
        </p:nvGrpSpPr>
        <p:grpSpPr>
          <a:xfrm>
            <a:off x="263352" y="4365104"/>
            <a:ext cx="1360624" cy="1283732"/>
            <a:chOff x="163376" y="277380"/>
            <a:chExt cx="1360624" cy="1283732"/>
          </a:xfrm>
        </p:grpSpPr>
        <p:pic>
          <p:nvPicPr>
            <p:cNvPr id="5" name="Grafikk 5" descr="Sol kontur">
              <a:extLst>
                <a:ext uri="{FF2B5EF4-FFF2-40B4-BE49-F238E27FC236}">
                  <a16:creationId xmlns:a16="http://schemas.microsoft.com/office/drawing/2014/main" id="{B75F8484-38DD-3C52-9B6A-92C9C31C12C6}"/>
                </a:ext>
              </a:extLst>
            </p:cNvPr>
            <p:cNvPicPr>
              <a:picLocks noChangeAspect="1"/>
            </p:cNvPicPr>
            <p:nvPr/>
          </p:nvPicPr>
          <p:blipFill>
            <a:blip r:embed="rId3"/>
            <a:stretch>
              <a:fillRect/>
            </a:stretch>
          </p:blipFill>
          <p:spPr>
            <a:xfrm>
              <a:off x="392566" y="277380"/>
              <a:ext cx="914400" cy="914400"/>
            </a:xfrm>
            <a:prstGeom prst="rect">
              <a:avLst/>
            </a:prstGeom>
          </p:spPr>
        </p:pic>
        <p:sp>
          <p:nvSpPr>
            <p:cNvPr id="6" name="TekstSylinder 9">
              <a:extLst>
                <a:ext uri="{FF2B5EF4-FFF2-40B4-BE49-F238E27FC236}">
                  <a16:creationId xmlns:a16="http://schemas.microsoft.com/office/drawing/2014/main" id="{DCF1901E-57B1-8354-37A6-F22A18421DFE}"/>
                </a:ext>
              </a:extLst>
            </p:cNvPr>
            <p:cNvSpPr txBox="1"/>
            <p:nvPr/>
          </p:nvSpPr>
          <p:spPr>
            <a:xfrm>
              <a:off x="163376" y="1191780"/>
              <a:ext cx="1360624" cy="369332"/>
            </a:xfrm>
            <a:prstGeom prst="rect">
              <a:avLst/>
            </a:prstGeom>
            <a:noFill/>
          </p:spPr>
          <p:txBody>
            <a:bodyPr wrap="square" rtlCol="0">
              <a:spAutoFit/>
            </a:bodyPr>
            <a:lstStyle/>
            <a:p>
              <a:pPr algn="ctr"/>
              <a:r>
                <a:rPr lang="nb-NO" dirty="0"/>
                <a:t>SOLENERGI</a:t>
              </a:r>
            </a:p>
          </p:txBody>
        </p:sp>
      </p:grpSp>
      <p:grpSp>
        <p:nvGrpSpPr>
          <p:cNvPr id="7" name="Gruppe 30">
            <a:extLst>
              <a:ext uri="{FF2B5EF4-FFF2-40B4-BE49-F238E27FC236}">
                <a16:creationId xmlns:a16="http://schemas.microsoft.com/office/drawing/2014/main" id="{64AECC98-CED9-4975-5742-F0D4AA621DC9}"/>
              </a:ext>
              <a:ext uri="{C183D7F6-B498-43B3-948B-1728B52AA6E4}">
                <adec:decorative xmlns:adec="http://schemas.microsoft.com/office/drawing/2017/decorative" val="1"/>
              </a:ext>
            </a:extLst>
          </p:cNvPr>
          <p:cNvGrpSpPr/>
          <p:nvPr/>
        </p:nvGrpSpPr>
        <p:grpSpPr>
          <a:xfrm>
            <a:off x="1752904" y="4388404"/>
            <a:ext cx="1482760" cy="1260432"/>
            <a:chOff x="1652928" y="300680"/>
            <a:chExt cx="1482760" cy="1260432"/>
          </a:xfrm>
        </p:grpSpPr>
        <p:pic>
          <p:nvPicPr>
            <p:cNvPr id="8" name="Grafikk 7" descr="Atom kontur">
              <a:extLst>
                <a:ext uri="{FF2B5EF4-FFF2-40B4-BE49-F238E27FC236}">
                  <a16:creationId xmlns:a16="http://schemas.microsoft.com/office/drawing/2014/main" id="{370EC336-650A-2A6B-B5E1-C29E5BDDBE51}"/>
                </a:ext>
              </a:extLst>
            </p:cNvPr>
            <p:cNvPicPr>
              <a:picLocks noChangeAspect="1"/>
            </p:cNvPicPr>
            <p:nvPr/>
          </p:nvPicPr>
          <p:blipFill>
            <a:blip r:embed="rId4"/>
            <a:stretch>
              <a:fillRect/>
            </a:stretch>
          </p:blipFill>
          <p:spPr>
            <a:xfrm>
              <a:off x="1931172" y="300680"/>
              <a:ext cx="914400" cy="914400"/>
            </a:xfrm>
            <a:prstGeom prst="rect">
              <a:avLst/>
            </a:prstGeom>
          </p:spPr>
        </p:pic>
        <p:sp>
          <p:nvSpPr>
            <p:cNvPr id="9" name="TekstSylinder 10">
              <a:extLst>
                <a:ext uri="{FF2B5EF4-FFF2-40B4-BE49-F238E27FC236}">
                  <a16:creationId xmlns:a16="http://schemas.microsoft.com/office/drawing/2014/main" id="{21BAB2EF-78E7-D899-FF7B-B71B24A5A667}"/>
                </a:ext>
              </a:extLst>
            </p:cNvPr>
            <p:cNvSpPr txBox="1"/>
            <p:nvPr/>
          </p:nvSpPr>
          <p:spPr>
            <a:xfrm>
              <a:off x="1652928" y="1191780"/>
              <a:ext cx="1482760" cy="369332"/>
            </a:xfrm>
            <a:prstGeom prst="rect">
              <a:avLst/>
            </a:prstGeom>
            <a:noFill/>
          </p:spPr>
          <p:txBody>
            <a:bodyPr wrap="square" rtlCol="0">
              <a:spAutoFit/>
            </a:bodyPr>
            <a:lstStyle/>
            <a:p>
              <a:pPr algn="ctr"/>
              <a:r>
                <a:rPr lang="nb-NO" dirty="0"/>
                <a:t>KJERNEKRAFT</a:t>
              </a:r>
            </a:p>
          </p:txBody>
        </p:sp>
      </p:grpSp>
      <p:grpSp>
        <p:nvGrpSpPr>
          <p:cNvPr id="10" name="Gruppe 31">
            <a:extLst>
              <a:ext uri="{FF2B5EF4-FFF2-40B4-BE49-F238E27FC236}">
                <a16:creationId xmlns:a16="http://schemas.microsoft.com/office/drawing/2014/main" id="{7A4AFD2B-6E6A-4FAF-6C22-11CC77FE9A84}"/>
              </a:ext>
              <a:ext uri="{C183D7F6-B498-43B3-948B-1728B52AA6E4}">
                <adec:decorative xmlns:adec="http://schemas.microsoft.com/office/drawing/2017/decorative" val="1"/>
              </a:ext>
            </a:extLst>
          </p:cNvPr>
          <p:cNvGrpSpPr/>
          <p:nvPr/>
        </p:nvGrpSpPr>
        <p:grpSpPr>
          <a:xfrm>
            <a:off x="3253054" y="4365104"/>
            <a:ext cx="1360624" cy="1283732"/>
            <a:chOff x="3153078" y="277380"/>
            <a:chExt cx="1360624" cy="1283732"/>
          </a:xfrm>
        </p:grpSpPr>
        <p:pic>
          <p:nvPicPr>
            <p:cNvPr id="11" name="Grafikk 8" descr="Blad kontur">
              <a:extLst>
                <a:ext uri="{FF2B5EF4-FFF2-40B4-BE49-F238E27FC236}">
                  <a16:creationId xmlns:a16="http://schemas.microsoft.com/office/drawing/2014/main" id="{4FDBB313-7DDF-C5A9-9650-D74739969F2F}"/>
                </a:ext>
              </a:extLst>
            </p:cNvPr>
            <p:cNvPicPr>
              <a:picLocks noChangeAspect="1"/>
            </p:cNvPicPr>
            <p:nvPr/>
          </p:nvPicPr>
          <p:blipFill>
            <a:blip r:embed="rId5"/>
            <a:stretch>
              <a:fillRect/>
            </a:stretch>
          </p:blipFill>
          <p:spPr>
            <a:xfrm>
              <a:off x="3420964" y="277380"/>
              <a:ext cx="914400" cy="914400"/>
            </a:xfrm>
            <a:prstGeom prst="rect">
              <a:avLst/>
            </a:prstGeom>
          </p:spPr>
        </p:pic>
        <p:sp>
          <p:nvSpPr>
            <p:cNvPr id="12" name="TekstSylinder 11">
              <a:extLst>
                <a:ext uri="{FF2B5EF4-FFF2-40B4-BE49-F238E27FC236}">
                  <a16:creationId xmlns:a16="http://schemas.microsoft.com/office/drawing/2014/main" id="{C4FE0431-2218-4226-F4DE-7CA5BBACDB87}"/>
                </a:ext>
              </a:extLst>
            </p:cNvPr>
            <p:cNvSpPr txBox="1"/>
            <p:nvPr/>
          </p:nvSpPr>
          <p:spPr>
            <a:xfrm>
              <a:off x="3153078" y="1191780"/>
              <a:ext cx="1360624" cy="369332"/>
            </a:xfrm>
            <a:prstGeom prst="rect">
              <a:avLst/>
            </a:prstGeom>
            <a:noFill/>
          </p:spPr>
          <p:txBody>
            <a:bodyPr wrap="square" rtlCol="0">
              <a:spAutoFit/>
            </a:bodyPr>
            <a:lstStyle/>
            <a:p>
              <a:pPr algn="ctr"/>
              <a:r>
                <a:rPr lang="nb-NO" dirty="0"/>
                <a:t>BIOENERGI</a:t>
              </a:r>
            </a:p>
          </p:txBody>
        </p:sp>
      </p:grpSp>
      <p:grpSp>
        <p:nvGrpSpPr>
          <p:cNvPr id="13" name="Gruppe 32">
            <a:extLst>
              <a:ext uri="{FF2B5EF4-FFF2-40B4-BE49-F238E27FC236}">
                <a16:creationId xmlns:a16="http://schemas.microsoft.com/office/drawing/2014/main" id="{ADC40BCC-6186-E8B6-9C14-452C802DD747}"/>
              </a:ext>
              <a:ext uri="{C183D7F6-B498-43B3-948B-1728B52AA6E4}">
                <adec:decorative xmlns:adec="http://schemas.microsoft.com/office/drawing/2017/decorative" val="1"/>
              </a:ext>
            </a:extLst>
          </p:cNvPr>
          <p:cNvGrpSpPr/>
          <p:nvPr/>
        </p:nvGrpSpPr>
        <p:grpSpPr>
          <a:xfrm>
            <a:off x="4631068" y="4365104"/>
            <a:ext cx="1426084" cy="1292298"/>
            <a:chOff x="4531092" y="277380"/>
            <a:chExt cx="1426084" cy="1292298"/>
          </a:xfrm>
        </p:grpSpPr>
        <p:pic>
          <p:nvPicPr>
            <p:cNvPr id="14" name="Grafikk 6" descr="Vindfullt kontur">
              <a:extLst>
                <a:ext uri="{FF2B5EF4-FFF2-40B4-BE49-F238E27FC236}">
                  <a16:creationId xmlns:a16="http://schemas.microsoft.com/office/drawing/2014/main" id="{3DD13031-69D3-F3EC-077B-EDAE6EC7EE57}"/>
                </a:ext>
              </a:extLst>
            </p:cNvPr>
            <p:cNvPicPr>
              <a:picLocks noChangeAspect="1"/>
            </p:cNvPicPr>
            <p:nvPr/>
          </p:nvPicPr>
          <p:blipFill>
            <a:blip r:embed="rId6"/>
            <a:stretch>
              <a:fillRect/>
            </a:stretch>
          </p:blipFill>
          <p:spPr>
            <a:xfrm>
              <a:off x="4806244" y="277380"/>
              <a:ext cx="914400" cy="914400"/>
            </a:xfrm>
            <a:prstGeom prst="rect">
              <a:avLst/>
            </a:prstGeom>
          </p:spPr>
        </p:pic>
        <p:sp>
          <p:nvSpPr>
            <p:cNvPr id="15" name="TekstSylinder 12">
              <a:extLst>
                <a:ext uri="{FF2B5EF4-FFF2-40B4-BE49-F238E27FC236}">
                  <a16:creationId xmlns:a16="http://schemas.microsoft.com/office/drawing/2014/main" id="{1A32954B-08F6-ACFA-DAAC-E886F7AD91FF}"/>
                </a:ext>
              </a:extLst>
            </p:cNvPr>
            <p:cNvSpPr txBox="1"/>
            <p:nvPr/>
          </p:nvSpPr>
          <p:spPr>
            <a:xfrm>
              <a:off x="4531092" y="1200346"/>
              <a:ext cx="1426084" cy="369332"/>
            </a:xfrm>
            <a:prstGeom prst="rect">
              <a:avLst/>
            </a:prstGeom>
            <a:noFill/>
          </p:spPr>
          <p:txBody>
            <a:bodyPr wrap="square" rtlCol="0">
              <a:spAutoFit/>
            </a:bodyPr>
            <a:lstStyle/>
            <a:p>
              <a:pPr algn="ctr"/>
              <a:r>
                <a:rPr lang="nb-NO" dirty="0"/>
                <a:t>VINDENERGI</a:t>
              </a:r>
            </a:p>
          </p:txBody>
        </p:sp>
      </p:grpSp>
      <p:grpSp>
        <p:nvGrpSpPr>
          <p:cNvPr id="16" name="Gruppe 33">
            <a:extLst>
              <a:ext uri="{FF2B5EF4-FFF2-40B4-BE49-F238E27FC236}">
                <a16:creationId xmlns:a16="http://schemas.microsoft.com/office/drawing/2014/main" id="{841536CD-0B9C-D9C0-D955-ED520004F2C0}"/>
              </a:ext>
              <a:ext uri="{C183D7F6-B498-43B3-948B-1728B52AA6E4}">
                <adec:decorative xmlns:adec="http://schemas.microsoft.com/office/drawing/2017/decorative" val="1"/>
              </a:ext>
            </a:extLst>
          </p:cNvPr>
          <p:cNvGrpSpPr/>
          <p:nvPr/>
        </p:nvGrpSpPr>
        <p:grpSpPr>
          <a:xfrm>
            <a:off x="6121269" y="4361702"/>
            <a:ext cx="1529412" cy="1461212"/>
            <a:chOff x="6021293" y="273978"/>
            <a:chExt cx="1529412" cy="1461212"/>
          </a:xfrm>
        </p:grpSpPr>
        <p:pic>
          <p:nvPicPr>
            <p:cNvPr id="17" name="Grafikk 14" descr="Vulkan kontur">
              <a:extLst>
                <a:ext uri="{FF2B5EF4-FFF2-40B4-BE49-F238E27FC236}">
                  <a16:creationId xmlns:a16="http://schemas.microsoft.com/office/drawing/2014/main" id="{11D852F0-5DDA-107D-7F6B-D31CF1CD8D3E}"/>
                </a:ext>
              </a:extLst>
            </p:cNvPr>
            <p:cNvPicPr>
              <a:picLocks noChangeAspect="1"/>
            </p:cNvPicPr>
            <p:nvPr/>
          </p:nvPicPr>
          <p:blipFill>
            <a:blip r:embed="rId7"/>
            <a:stretch>
              <a:fillRect/>
            </a:stretch>
          </p:blipFill>
          <p:spPr>
            <a:xfrm>
              <a:off x="6320892" y="273978"/>
              <a:ext cx="914400" cy="914400"/>
            </a:xfrm>
            <a:prstGeom prst="rect">
              <a:avLst/>
            </a:prstGeom>
          </p:spPr>
        </p:pic>
        <p:sp>
          <p:nvSpPr>
            <p:cNvPr id="18" name="TekstSylinder 15">
              <a:extLst>
                <a:ext uri="{FF2B5EF4-FFF2-40B4-BE49-F238E27FC236}">
                  <a16:creationId xmlns:a16="http://schemas.microsoft.com/office/drawing/2014/main" id="{98167D1F-512B-C685-99FF-EE2D353B9B2B}"/>
                </a:ext>
              </a:extLst>
            </p:cNvPr>
            <p:cNvSpPr txBox="1"/>
            <p:nvPr/>
          </p:nvSpPr>
          <p:spPr>
            <a:xfrm>
              <a:off x="6021293" y="1088859"/>
              <a:ext cx="1529412" cy="646331"/>
            </a:xfrm>
            <a:prstGeom prst="rect">
              <a:avLst/>
            </a:prstGeom>
            <a:noFill/>
          </p:spPr>
          <p:txBody>
            <a:bodyPr wrap="square" rtlCol="0">
              <a:spAutoFit/>
            </a:bodyPr>
            <a:lstStyle/>
            <a:p>
              <a:pPr algn="ctr"/>
              <a:r>
                <a:rPr lang="nb-NO" dirty="0"/>
                <a:t>GEOTERMISK ENERGI</a:t>
              </a:r>
            </a:p>
          </p:txBody>
        </p:sp>
      </p:grpSp>
      <p:grpSp>
        <p:nvGrpSpPr>
          <p:cNvPr id="19" name="Gruppe 34">
            <a:extLst>
              <a:ext uri="{FF2B5EF4-FFF2-40B4-BE49-F238E27FC236}">
                <a16:creationId xmlns:a16="http://schemas.microsoft.com/office/drawing/2014/main" id="{1F84080E-6BBD-F016-84AC-F3523F6DC5FF}"/>
              </a:ext>
              <a:ext uri="{C183D7F6-B498-43B3-948B-1728B52AA6E4}">
                <adec:decorative xmlns:adec="http://schemas.microsoft.com/office/drawing/2017/decorative" val="1"/>
              </a:ext>
            </a:extLst>
          </p:cNvPr>
          <p:cNvGrpSpPr/>
          <p:nvPr/>
        </p:nvGrpSpPr>
        <p:grpSpPr>
          <a:xfrm>
            <a:off x="7676081" y="4361702"/>
            <a:ext cx="1529412" cy="1287134"/>
            <a:chOff x="7576105" y="273978"/>
            <a:chExt cx="1529412" cy="1287134"/>
          </a:xfrm>
        </p:grpSpPr>
        <p:pic>
          <p:nvPicPr>
            <p:cNvPr id="20" name="Grafikk 17" descr="Bølge kontur">
              <a:extLst>
                <a:ext uri="{FF2B5EF4-FFF2-40B4-BE49-F238E27FC236}">
                  <a16:creationId xmlns:a16="http://schemas.microsoft.com/office/drawing/2014/main" id="{60E42AA8-5423-BF5F-38E4-B7A6EC8E523E}"/>
                </a:ext>
              </a:extLst>
            </p:cNvPr>
            <p:cNvPicPr>
              <a:picLocks noChangeAspect="1"/>
            </p:cNvPicPr>
            <p:nvPr/>
          </p:nvPicPr>
          <p:blipFill>
            <a:blip r:embed="rId8"/>
            <a:stretch>
              <a:fillRect/>
            </a:stretch>
          </p:blipFill>
          <p:spPr>
            <a:xfrm>
              <a:off x="7922328" y="273978"/>
              <a:ext cx="914400" cy="914400"/>
            </a:xfrm>
            <a:prstGeom prst="rect">
              <a:avLst/>
            </a:prstGeom>
          </p:spPr>
        </p:pic>
        <p:sp>
          <p:nvSpPr>
            <p:cNvPr id="21" name="TekstSylinder 18">
              <a:extLst>
                <a:ext uri="{FF2B5EF4-FFF2-40B4-BE49-F238E27FC236}">
                  <a16:creationId xmlns:a16="http://schemas.microsoft.com/office/drawing/2014/main" id="{0869006A-3E35-66D7-6133-250558966FC2}"/>
                </a:ext>
              </a:extLst>
            </p:cNvPr>
            <p:cNvSpPr txBox="1"/>
            <p:nvPr/>
          </p:nvSpPr>
          <p:spPr>
            <a:xfrm>
              <a:off x="7576105" y="1191780"/>
              <a:ext cx="1529412" cy="369332"/>
            </a:xfrm>
            <a:prstGeom prst="rect">
              <a:avLst/>
            </a:prstGeom>
            <a:noFill/>
          </p:spPr>
          <p:txBody>
            <a:bodyPr wrap="square" rtlCol="0">
              <a:spAutoFit/>
            </a:bodyPr>
            <a:lstStyle/>
            <a:p>
              <a:pPr algn="ctr"/>
              <a:r>
                <a:rPr lang="nb-NO" dirty="0"/>
                <a:t>BØLGEENERGI</a:t>
              </a:r>
            </a:p>
          </p:txBody>
        </p:sp>
      </p:grpSp>
      <p:grpSp>
        <p:nvGrpSpPr>
          <p:cNvPr id="22" name="Gruppe 35">
            <a:extLst>
              <a:ext uri="{FF2B5EF4-FFF2-40B4-BE49-F238E27FC236}">
                <a16:creationId xmlns:a16="http://schemas.microsoft.com/office/drawing/2014/main" id="{E4E1A4A8-DCFB-30EB-027D-83A4F51F0A2A}"/>
              </a:ext>
              <a:ext uri="{C183D7F6-B498-43B3-948B-1728B52AA6E4}">
                <adec:decorative xmlns:adec="http://schemas.microsoft.com/office/drawing/2017/decorative" val="1"/>
              </a:ext>
            </a:extLst>
          </p:cNvPr>
          <p:cNvGrpSpPr/>
          <p:nvPr/>
        </p:nvGrpSpPr>
        <p:grpSpPr>
          <a:xfrm>
            <a:off x="9077980" y="4333080"/>
            <a:ext cx="1529412" cy="1312354"/>
            <a:chOff x="9058296" y="245356"/>
            <a:chExt cx="1529412" cy="1312354"/>
          </a:xfrm>
        </p:grpSpPr>
        <p:sp>
          <p:nvSpPr>
            <p:cNvPr id="23" name="TekstSylinder 19">
              <a:extLst>
                <a:ext uri="{FF2B5EF4-FFF2-40B4-BE49-F238E27FC236}">
                  <a16:creationId xmlns:a16="http://schemas.microsoft.com/office/drawing/2014/main" id="{B4C2FA0D-A285-FEFE-24A0-5216D13BE6A5}"/>
                </a:ext>
              </a:extLst>
            </p:cNvPr>
            <p:cNvSpPr txBox="1"/>
            <p:nvPr/>
          </p:nvSpPr>
          <p:spPr>
            <a:xfrm>
              <a:off x="9058296" y="1188378"/>
              <a:ext cx="1529412" cy="369332"/>
            </a:xfrm>
            <a:prstGeom prst="rect">
              <a:avLst/>
            </a:prstGeom>
            <a:noFill/>
          </p:spPr>
          <p:txBody>
            <a:bodyPr wrap="square" rtlCol="0">
              <a:spAutoFit/>
            </a:bodyPr>
            <a:lstStyle/>
            <a:p>
              <a:pPr algn="ctr"/>
              <a:r>
                <a:rPr lang="nb-NO" dirty="0"/>
                <a:t>VANNKRAFT</a:t>
              </a:r>
            </a:p>
          </p:txBody>
        </p:sp>
        <p:pic>
          <p:nvPicPr>
            <p:cNvPr id="24" name="Grafikk 21" descr="Motiv med en foss kontur">
              <a:extLst>
                <a:ext uri="{FF2B5EF4-FFF2-40B4-BE49-F238E27FC236}">
                  <a16:creationId xmlns:a16="http://schemas.microsoft.com/office/drawing/2014/main" id="{174CF84E-94D2-F466-BECE-0F336AB3310B}"/>
                </a:ext>
              </a:extLst>
            </p:cNvPr>
            <p:cNvPicPr>
              <a:picLocks noChangeAspect="1"/>
            </p:cNvPicPr>
            <p:nvPr/>
          </p:nvPicPr>
          <p:blipFill>
            <a:blip r:embed="rId9"/>
            <a:stretch>
              <a:fillRect/>
            </a:stretch>
          </p:blipFill>
          <p:spPr>
            <a:xfrm>
              <a:off x="9345909" y="245356"/>
              <a:ext cx="914400" cy="914400"/>
            </a:xfrm>
            <a:prstGeom prst="rect">
              <a:avLst/>
            </a:prstGeom>
          </p:spPr>
        </p:pic>
      </p:grpSp>
      <p:grpSp>
        <p:nvGrpSpPr>
          <p:cNvPr id="25" name="Gruppe 36">
            <a:extLst>
              <a:ext uri="{FF2B5EF4-FFF2-40B4-BE49-F238E27FC236}">
                <a16:creationId xmlns:a16="http://schemas.microsoft.com/office/drawing/2014/main" id="{F12723D6-A05A-F16B-4B72-748612DC4C51}"/>
              </a:ext>
              <a:ext uri="{C183D7F6-B498-43B3-948B-1728B52AA6E4}">
                <adec:decorative xmlns:adec="http://schemas.microsoft.com/office/drawing/2017/decorative" val="1"/>
              </a:ext>
            </a:extLst>
          </p:cNvPr>
          <p:cNvGrpSpPr/>
          <p:nvPr/>
        </p:nvGrpSpPr>
        <p:grpSpPr>
          <a:xfrm>
            <a:off x="10562936" y="4333080"/>
            <a:ext cx="1529412" cy="1489834"/>
            <a:chOff x="10543252" y="245356"/>
            <a:chExt cx="1529412" cy="1489834"/>
          </a:xfrm>
        </p:grpSpPr>
        <p:sp>
          <p:nvSpPr>
            <p:cNvPr id="26" name="TekstSylinder 22">
              <a:extLst>
                <a:ext uri="{FF2B5EF4-FFF2-40B4-BE49-F238E27FC236}">
                  <a16:creationId xmlns:a16="http://schemas.microsoft.com/office/drawing/2014/main" id="{BE9BBF43-ED69-D61F-94BC-02DEEB5411CF}"/>
                </a:ext>
              </a:extLst>
            </p:cNvPr>
            <p:cNvSpPr txBox="1"/>
            <p:nvPr/>
          </p:nvSpPr>
          <p:spPr>
            <a:xfrm>
              <a:off x="10543252" y="1088859"/>
              <a:ext cx="1529412" cy="646331"/>
            </a:xfrm>
            <a:prstGeom prst="rect">
              <a:avLst/>
            </a:prstGeom>
            <a:noFill/>
          </p:spPr>
          <p:txBody>
            <a:bodyPr wrap="square" rtlCol="0">
              <a:spAutoFit/>
            </a:bodyPr>
            <a:lstStyle/>
            <a:p>
              <a:pPr algn="ctr"/>
              <a:r>
                <a:rPr lang="nb-NO" dirty="0"/>
                <a:t>FOSSILT BRENSEL</a:t>
              </a:r>
            </a:p>
          </p:txBody>
        </p:sp>
        <p:pic>
          <p:nvPicPr>
            <p:cNvPr id="27" name="Grafikk 25" descr="Oljefat kontur">
              <a:extLst>
                <a:ext uri="{FF2B5EF4-FFF2-40B4-BE49-F238E27FC236}">
                  <a16:creationId xmlns:a16="http://schemas.microsoft.com/office/drawing/2014/main" id="{B307E12D-1EC4-FA0B-102C-018F9C1B356F}"/>
                </a:ext>
              </a:extLst>
            </p:cNvPr>
            <p:cNvPicPr>
              <a:picLocks noChangeAspect="1"/>
            </p:cNvPicPr>
            <p:nvPr/>
          </p:nvPicPr>
          <p:blipFill>
            <a:blip r:embed="rId10"/>
            <a:stretch>
              <a:fillRect/>
            </a:stretch>
          </p:blipFill>
          <p:spPr>
            <a:xfrm>
              <a:off x="10860557" y="245356"/>
              <a:ext cx="914400" cy="914400"/>
            </a:xfrm>
            <a:prstGeom prst="rect">
              <a:avLst/>
            </a:prstGeom>
          </p:spPr>
        </p:pic>
      </p:grpSp>
      <p:graphicFrame>
        <p:nvGraphicFramePr>
          <p:cNvPr id="28" name="Plassholder for innhold 3">
            <a:extLst>
              <a:ext uri="{FF2B5EF4-FFF2-40B4-BE49-F238E27FC236}">
                <a16:creationId xmlns:a16="http://schemas.microsoft.com/office/drawing/2014/main" id="{CDCEC1F8-F1C8-0FFD-3FCB-2C05491165D9}"/>
              </a:ext>
            </a:extLst>
          </p:cNvPr>
          <p:cNvGraphicFramePr>
            <a:graphicFrameLocks/>
          </p:cNvGraphicFramePr>
          <p:nvPr>
            <p:extLst>
              <p:ext uri="{D42A27DB-BD31-4B8C-83A1-F6EECF244321}">
                <p14:modId xmlns:p14="http://schemas.microsoft.com/office/powerpoint/2010/main" val="1314738027"/>
              </p:ext>
            </p:extLst>
          </p:nvPr>
        </p:nvGraphicFramePr>
        <p:xfrm>
          <a:off x="5783150" y="2409855"/>
          <a:ext cx="5799250" cy="1582515"/>
        </p:xfrm>
        <a:graphic>
          <a:graphicData uri="http://schemas.openxmlformats.org/drawingml/2006/table">
            <a:tbl>
              <a:tblPr firstRow="1" bandRow="1">
                <a:tableStyleId>{5940675A-B579-460E-94D1-54222C63F5DA}</a:tableStyleId>
              </a:tblPr>
              <a:tblGrid>
                <a:gridCol w="2899625">
                  <a:extLst>
                    <a:ext uri="{9D8B030D-6E8A-4147-A177-3AD203B41FA5}">
                      <a16:colId xmlns:a16="http://schemas.microsoft.com/office/drawing/2014/main" val="1488315068"/>
                    </a:ext>
                  </a:extLst>
                </a:gridCol>
                <a:gridCol w="2899625">
                  <a:extLst>
                    <a:ext uri="{9D8B030D-6E8A-4147-A177-3AD203B41FA5}">
                      <a16:colId xmlns:a16="http://schemas.microsoft.com/office/drawing/2014/main" val="2453896130"/>
                    </a:ext>
                  </a:extLst>
                </a:gridCol>
              </a:tblGrid>
              <a:tr h="457063">
                <a:tc>
                  <a:txBody>
                    <a:bodyPr/>
                    <a:lstStyle/>
                    <a:p>
                      <a:pPr algn="ctr"/>
                      <a:r>
                        <a:rPr lang="en-US" b="1" dirty="0"/>
                        <a:t>A</a:t>
                      </a:r>
                      <a:r>
                        <a:rPr lang="nb-NO" b="1" dirty="0" err="1"/>
                        <a:t>ktuelt</a:t>
                      </a:r>
                      <a:r>
                        <a:rPr lang="nb-NO" b="1" dirty="0"/>
                        <a:t> i min kommune</a:t>
                      </a:r>
                    </a:p>
                  </a:txBody>
                  <a:tcPr/>
                </a:tc>
                <a:tc>
                  <a:txBody>
                    <a:bodyPr/>
                    <a:lstStyle/>
                    <a:p>
                      <a:pPr algn="ctr"/>
                      <a:r>
                        <a:rPr lang="nb-NO" b="1" dirty="0"/>
                        <a:t>Ikke aktuelt i min kommune</a:t>
                      </a:r>
                    </a:p>
                  </a:txBody>
                  <a:tcPr/>
                </a:tc>
                <a:extLst>
                  <a:ext uri="{0D108BD9-81ED-4DB2-BD59-A6C34878D82A}">
                    <a16:rowId xmlns:a16="http://schemas.microsoft.com/office/drawing/2014/main" val="1242394203"/>
                  </a:ext>
                </a:extLst>
              </a:tr>
              <a:tr h="1125452">
                <a:tc>
                  <a:txBody>
                    <a:bodyPr/>
                    <a:lstStyle/>
                    <a:p>
                      <a:pPr algn="ctr"/>
                      <a:endParaRPr lang="nb-NO" b="1" dirty="0"/>
                    </a:p>
                  </a:txBody>
                  <a:tcPr/>
                </a:tc>
                <a:tc>
                  <a:txBody>
                    <a:bodyPr/>
                    <a:lstStyle/>
                    <a:p>
                      <a:pPr algn="ctr"/>
                      <a:endParaRPr lang="nb-NO" b="1" dirty="0"/>
                    </a:p>
                  </a:txBody>
                  <a:tcPr/>
                </a:tc>
                <a:extLst>
                  <a:ext uri="{0D108BD9-81ED-4DB2-BD59-A6C34878D82A}">
                    <a16:rowId xmlns:a16="http://schemas.microsoft.com/office/drawing/2014/main" val="1568836646"/>
                  </a:ext>
                </a:extLst>
              </a:tr>
            </a:tbl>
          </a:graphicData>
        </a:graphic>
      </p:graphicFrame>
    </p:spTree>
    <p:extLst>
      <p:ext uri="{BB962C8B-B14F-4D97-AF65-F5344CB8AC3E}">
        <p14:creationId xmlns:p14="http://schemas.microsoft.com/office/powerpoint/2010/main" val="31814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D83A393-AB67-98D6-006F-6BB63AA88304}"/>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CFF0ADE-89E9-4773-981E-BDDFEA217AF5}"/>
              </a:ext>
            </a:extLst>
          </p:cNvPr>
          <p:cNvSpPr>
            <a:spLocks noGrp="1"/>
          </p:cNvSpPr>
          <p:nvPr>
            <p:ph type="title"/>
          </p:nvPr>
        </p:nvSpPr>
        <p:spPr>
          <a:xfrm>
            <a:off x="570752" y="-1294744"/>
            <a:ext cx="10972800" cy="1143000"/>
          </a:xfrm>
        </p:spPr>
        <p:txBody>
          <a:bodyPr/>
          <a:lstStyle/>
          <a:p>
            <a:r>
              <a:rPr lang="nb-NO" dirty="0"/>
              <a:t>Sorteringsoppgave</a:t>
            </a:r>
            <a:r>
              <a:rPr lang="nb-NO" baseline="0" dirty="0"/>
              <a:t> – til utskrift</a:t>
            </a:r>
            <a:endParaRPr lang="nb-NO" dirty="0"/>
          </a:p>
        </p:txBody>
      </p:sp>
      <p:graphicFrame>
        <p:nvGraphicFramePr>
          <p:cNvPr id="29" name="Plassholder for innhold 3">
            <a:extLst>
              <a:ext uri="{FF2B5EF4-FFF2-40B4-BE49-F238E27FC236}">
                <a16:creationId xmlns:a16="http://schemas.microsoft.com/office/drawing/2014/main" id="{664E9B85-DC89-6F28-0562-8FBE0DCB4C73}"/>
              </a:ext>
            </a:extLst>
          </p:cNvPr>
          <p:cNvGraphicFramePr>
            <a:graphicFrameLocks noGrp="1"/>
          </p:cNvGraphicFramePr>
          <p:nvPr>
            <p:ph idx="1"/>
          </p:nvPr>
        </p:nvGraphicFramePr>
        <p:xfrm>
          <a:off x="609600" y="616800"/>
          <a:ext cx="10972800" cy="3388381"/>
        </p:xfrm>
        <a:graphic>
          <a:graphicData uri="http://schemas.openxmlformats.org/drawingml/2006/table">
            <a:tbl>
              <a:tblPr firstRow="1" bandRow="1">
                <a:tableStyleId>{5940675A-B579-460E-94D1-54222C63F5DA}</a:tableStyleId>
              </a:tblPr>
              <a:tblGrid>
                <a:gridCol w="5486400">
                  <a:extLst>
                    <a:ext uri="{9D8B030D-6E8A-4147-A177-3AD203B41FA5}">
                      <a16:colId xmlns:a16="http://schemas.microsoft.com/office/drawing/2014/main" val="1488315068"/>
                    </a:ext>
                  </a:extLst>
                </a:gridCol>
                <a:gridCol w="5486400">
                  <a:extLst>
                    <a:ext uri="{9D8B030D-6E8A-4147-A177-3AD203B41FA5}">
                      <a16:colId xmlns:a16="http://schemas.microsoft.com/office/drawing/2014/main" val="2453896130"/>
                    </a:ext>
                  </a:extLst>
                </a:gridCol>
              </a:tblGrid>
              <a:tr h="432446">
                <a:tc>
                  <a:txBody>
                    <a:bodyPr/>
                    <a:lstStyle/>
                    <a:p>
                      <a:pPr algn="ctr"/>
                      <a:r>
                        <a:rPr lang="en-US" b="1" dirty="0"/>
                        <a:t>A</a:t>
                      </a:r>
                      <a:r>
                        <a:rPr lang="nb-NO" b="1" dirty="0" err="1"/>
                        <a:t>ktuelt</a:t>
                      </a:r>
                      <a:r>
                        <a:rPr lang="nb-NO" b="1" dirty="0"/>
                        <a:t> i min kommune</a:t>
                      </a:r>
                    </a:p>
                  </a:txBody>
                  <a:tcPr/>
                </a:tc>
                <a:tc>
                  <a:txBody>
                    <a:bodyPr/>
                    <a:lstStyle/>
                    <a:p>
                      <a:pPr algn="ctr"/>
                      <a:r>
                        <a:rPr lang="nb-NO" b="1" dirty="0"/>
                        <a:t>Ikke aktuelt i min kommune</a:t>
                      </a:r>
                    </a:p>
                  </a:txBody>
                  <a:tcPr/>
                </a:tc>
                <a:extLst>
                  <a:ext uri="{0D108BD9-81ED-4DB2-BD59-A6C34878D82A}">
                    <a16:rowId xmlns:a16="http://schemas.microsoft.com/office/drawing/2014/main" val="1242394203"/>
                  </a:ext>
                </a:extLst>
              </a:tr>
              <a:tr h="2955935">
                <a:tc>
                  <a:txBody>
                    <a:bodyPr/>
                    <a:lstStyle/>
                    <a:p>
                      <a:pPr algn="ctr"/>
                      <a:endParaRPr lang="nb-NO" b="1" dirty="0"/>
                    </a:p>
                  </a:txBody>
                  <a:tcPr/>
                </a:tc>
                <a:tc>
                  <a:txBody>
                    <a:bodyPr/>
                    <a:lstStyle/>
                    <a:p>
                      <a:pPr algn="ctr"/>
                      <a:endParaRPr lang="nb-NO" b="1" dirty="0"/>
                    </a:p>
                  </a:txBody>
                  <a:tcPr/>
                </a:tc>
                <a:extLst>
                  <a:ext uri="{0D108BD9-81ED-4DB2-BD59-A6C34878D82A}">
                    <a16:rowId xmlns:a16="http://schemas.microsoft.com/office/drawing/2014/main" val="1568836646"/>
                  </a:ext>
                </a:extLst>
              </a:tr>
            </a:tbl>
          </a:graphicData>
        </a:graphic>
      </p:graphicFrame>
      <p:grpSp>
        <p:nvGrpSpPr>
          <p:cNvPr id="30" name="Gruppe 29">
            <a:extLst>
              <a:ext uri="{FF2B5EF4-FFF2-40B4-BE49-F238E27FC236}">
                <a16:creationId xmlns:a16="http://schemas.microsoft.com/office/drawing/2014/main" id="{B384B466-5B35-51E4-8F12-86AD68EBDB49}"/>
              </a:ext>
              <a:ext uri="{C183D7F6-B498-43B3-948B-1728B52AA6E4}">
                <adec:decorative xmlns:adec="http://schemas.microsoft.com/office/drawing/2017/decorative" val="1"/>
              </a:ext>
            </a:extLst>
          </p:cNvPr>
          <p:cNvGrpSpPr/>
          <p:nvPr/>
        </p:nvGrpSpPr>
        <p:grpSpPr>
          <a:xfrm>
            <a:off x="263352" y="4365104"/>
            <a:ext cx="1360624" cy="1283732"/>
            <a:chOff x="163376" y="277380"/>
            <a:chExt cx="1360624" cy="1283732"/>
          </a:xfrm>
        </p:grpSpPr>
        <p:pic>
          <p:nvPicPr>
            <p:cNvPr id="6" name="Grafikk 5" descr="Sol kontur">
              <a:extLst>
                <a:ext uri="{FF2B5EF4-FFF2-40B4-BE49-F238E27FC236}">
                  <a16:creationId xmlns:a16="http://schemas.microsoft.com/office/drawing/2014/main" id="{FCBF80DA-11BE-21D7-CF42-8F9BA8521A03}"/>
                </a:ext>
              </a:extLst>
            </p:cNvPr>
            <p:cNvPicPr>
              <a:picLocks noChangeAspect="1"/>
            </p:cNvPicPr>
            <p:nvPr/>
          </p:nvPicPr>
          <p:blipFill>
            <a:blip r:embed="rId3"/>
            <a:stretch>
              <a:fillRect/>
            </a:stretch>
          </p:blipFill>
          <p:spPr>
            <a:xfrm>
              <a:off x="392566" y="277380"/>
              <a:ext cx="914400" cy="914400"/>
            </a:xfrm>
            <a:prstGeom prst="rect">
              <a:avLst/>
            </a:prstGeom>
          </p:spPr>
        </p:pic>
        <p:sp>
          <p:nvSpPr>
            <p:cNvPr id="10" name="TekstSylinder 9">
              <a:extLst>
                <a:ext uri="{FF2B5EF4-FFF2-40B4-BE49-F238E27FC236}">
                  <a16:creationId xmlns:a16="http://schemas.microsoft.com/office/drawing/2014/main" id="{6753CD6A-CBEC-6A8A-F04B-D0CAD88F6A50}"/>
                </a:ext>
              </a:extLst>
            </p:cNvPr>
            <p:cNvSpPr txBox="1"/>
            <p:nvPr/>
          </p:nvSpPr>
          <p:spPr>
            <a:xfrm>
              <a:off x="163376" y="1191780"/>
              <a:ext cx="1360624" cy="369332"/>
            </a:xfrm>
            <a:prstGeom prst="rect">
              <a:avLst/>
            </a:prstGeom>
            <a:noFill/>
          </p:spPr>
          <p:txBody>
            <a:bodyPr wrap="square" rtlCol="0">
              <a:spAutoFit/>
            </a:bodyPr>
            <a:lstStyle/>
            <a:p>
              <a:pPr algn="ctr"/>
              <a:r>
                <a:rPr lang="nb-NO" dirty="0"/>
                <a:t>SOLENERGI</a:t>
              </a:r>
            </a:p>
          </p:txBody>
        </p:sp>
      </p:grpSp>
      <p:grpSp>
        <p:nvGrpSpPr>
          <p:cNvPr id="31" name="Gruppe 30">
            <a:extLst>
              <a:ext uri="{FF2B5EF4-FFF2-40B4-BE49-F238E27FC236}">
                <a16:creationId xmlns:a16="http://schemas.microsoft.com/office/drawing/2014/main" id="{1CB130FC-EE12-06FF-8774-838BC5BBE74E}"/>
              </a:ext>
              <a:ext uri="{C183D7F6-B498-43B3-948B-1728B52AA6E4}">
                <adec:decorative xmlns:adec="http://schemas.microsoft.com/office/drawing/2017/decorative" val="1"/>
              </a:ext>
            </a:extLst>
          </p:cNvPr>
          <p:cNvGrpSpPr/>
          <p:nvPr/>
        </p:nvGrpSpPr>
        <p:grpSpPr>
          <a:xfrm>
            <a:off x="1752904" y="4388404"/>
            <a:ext cx="1482760" cy="1260432"/>
            <a:chOff x="1652928" y="300680"/>
            <a:chExt cx="1482760" cy="1260432"/>
          </a:xfrm>
        </p:grpSpPr>
        <p:pic>
          <p:nvPicPr>
            <p:cNvPr id="8" name="Grafikk 7" descr="Atom kontur">
              <a:extLst>
                <a:ext uri="{FF2B5EF4-FFF2-40B4-BE49-F238E27FC236}">
                  <a16:creationId xmlns:a16="http://schemas.microsoft.com/office/drawing/2014/main" id="{E1E7CB8E-89BF-C9C2-5042-440625CD0E49}"/>
                </a:ext>
              </a:extLst>
            </p:cNvPr>
            <p:cNvPicPr>
              <a:picLocks noChangeAspect="1"/>
            </p:cNvPicPr>
            <p:nvPr/>
          </p:nvPicPr>
          <p:blipFill>
            <a:blip r:embed="rId4"/>
            <a:stretch>
              <a:fillRect/>
            </a:stretch>
          </p:blipFill>
          <p:spPr>
            <a:xfrm>
              <a:off x="1931172" y="300680"/>
              <a:ext cx="914400" cy="914400"/>
            </a:xfrm>
            <a:prstGeom prst="rect">
              <a:avLst/>
            </a:prstGeom>
          </p:spPr>
        </p:pic>
        <p:sp>
          <p:nvSpPr>
            <p:cNvPr id="11" name="TekstSylinder 10">
              <a:extLst>
                <a:ext uri="{FF2B5EF4-FFF2-40B4-BE49-F238E27FC236}">
                  <a16:creationId xmlns:a16="http://schemas.microsoft.com/office/drawing/2014/main" id="{674E49D5-CE2E-28B7-414C-10941FAE478B}"/>
                </a:ext>
              </a:extLst>
            </p:cNvPr>
            <p:cNvSpPr txBox="1"/>
            <p:nvPr/>
          </p:nvSpPr>
          <p:spPr>
            <a:xfrm>
              <a:off x="1652928" y="1191780"/>
              <a:ext cx="1482760" cy="369332"/>
            </a:xfrm>
            <a:prstGeom prst="rect">
              <a:avLst/>
            </a:prstGeom>
            <a:noFill/>
          </p:spPr>
          <p:txBody>
            <a:bodyPr wrap="square" rtlCol="0">
              <a:spAutoFit/>
            </a:bodyPr>
            <a:lstStyle/>
            <a:p>
              <a:pPr algn="ctr"/>
              <a:r>
                <a:rPr lang="nb-NO" dirty="0"/>
                <a:t>KJERNEKRAFT</a:t>
              </a:r>
            </a:p>
          </p:txBody>
        </p:sp>
      </p:grpSp>
      <p:grpSp>
        <p:nvGrpSpPr>
          <p:cNvPr id="32" name="Gruppe 31">
            <a:extLst>
              <a:ext uri="{FF2B5EF4-FFF2-40B4-BE49-F238E27FC236}">
                <a16:creationId xmlns:a16="http://schemas.microsoft.com/office/drawing/2014/main" id="{3F18ECC3-69E4-F1FD-6DF7-E59CAE99611C}"/>
              </a:ext>
              <a:ext uri="{C183D7F6-B498-43B3-948B-1728B52AA6E4}">
                <adec:decorative xmlns:adec="http://schemas.microsoft.com/office/drawing/2017/decorative" val="1"/>
              </a:ext>
            </a:extLst>
          </p:cNvPr>
          <p:cNvGrpSpPr/>
          <p:nvPr/>
        </p:nvGrpSpPr>
        <p:grpSpPr>
          <a:xfrm>
            <a:off x="3253054" y="4365104"/>
            <a:ext cx="1360624" cy="1283732"/>
            <a:chOff x="3153078" y="277380"/>
            <a:chExt cx="1360624" cy="1283732"/>
          </a:xfrm>
        </p:grpSpPr>
        <p:pic>
          <p:nvPicPr>
            <p:cNvPr id="9" name="Grafikk 8" descr="Blad kontur">
              <a:extLst>
                <a:ext uri="{FF2B5EF4-FFF2-40B4-BE49-F238E27FC236}">
                  <a16:creationId xmlns:a16="http://schemas.microsoft.com/office/drawing/2014/main" id="{82087D9C-142C-62A4-0F53-4A5A13EFD06B}"/>
                </a:ext>
              </a:extLst>
            </p:cNvPr>
            <p:cNvPicPr>
              <a:picLocks noChangeAspect="1"/>
            </p:cNvPicPr>
            <p:nvPr/>
          </p:nvPicPr>
          <p:blipFill>
            <a:blip r:embed="rId5"/>
            <a:stretch>
              <a:fillRect/>
            </a:stretch>
          </p:blipFill>
          <p:spPr>
            <a:xfrm>
              <a:off x="3420964" y="277380"/>
              <a:ext cx="914400" cy="914400"/>
            </a:xfrm>
            <a:prstGeom prst="rect">
              <a:avLst/>
            </a:prstGeom>
          </p:spPr>
        </p:pic>
        <p:sp>
          <p:nvSpPr>
            <p:cNvPr id="12" name="TekstSylinder 11">
              <a:extLst>
                <a:ext uri="{FF2B5EF4-FFF2-40B4-BE49-F238E27FC236}">
                  <a16:creationId xmlns:a16="http://schemas.microsoft.com/office/drawing/2014/main" id="{AD386A51-A168-490C-8E1F-BBBCA0FF8212}"/>
                </a:ext>
              </a:extLst>
            </p:cNvPr>
            <p:cNvSpPr txBox="1"/>
            <p:nvPr/>
          </p:nvSpPr>
          <p:spPr>
            <a:xfrm>
              <a:off x="3153078" y="1191780"/>
              <a:ext cx="1360624" cy="369332"/>
            </a:xfrm>
            <a:prstGeom prst="rect">
              <a:avLst/>
            </a:prstGeom>
            <a:noFill/>
          </p:spPr>
          <p:txBody>
            <a:bodyPr wrap="square" rtlCol="0">
              <a:spAutoFit/>
            </a:bodyPr>
            <a:lstStyle/>
            <a:p>
              <a:pPr algn="ctr"/>
              <a:r>
                <a:rPr lang="nb-NO" dirty="0"/>
                <a:t>BIOENERGI</a:t>
              </a:r>
            </a:p>
          </p:txBody>
        </p:sp>
      </p:grpSp>
      <p:grpSp>
        <p:nvGrpSpPr>
          <p:cNvPr id="33" name="Gruppe 32">
            <a:extLst>
              <a:ext uri="{FF2B5EF4-FFF2-40B4-BE49-F238E27FC236}">
                <a16:creationId xmlns:a16="http://schemas.microsoft.com/office/drawing/2014/main" id="{0243965B-51D0-556F-8F5D-80261624ADCA}"/>
              </a:ext>
              <a:ext uri="{C183D7F6-B498-43B3-948B-1728B52AA6E4}">
                <adec:decorative xmlns:adec="http://schemas.microsoft.com/office/drawing/2017/decorative" val="1"/>
              </a:ext>
            </a:extLst>
          </p:cNvPr>
          <p:cNvGrpSpPr/>
          <p:nvPr/>
        </p:nvGrpSpPr>
        <p:grpSpPr>
          <a:xfrm>
            <a:off x="4631068" y="4365104"/>
            <a:ext cx="1426084" cy="1292298"/>
            <a:chOff x="4531092" y="277380"/>
            <a:chExt cx="1426084" cy="1292298"/>
          </a:xfrm>
        </p:grpSpPr>
        <p:pic>
          <p:nvPicPr>
            <p:cNvPr id="7" name="Grafikk 6" descr="Vindfullt kontur">
              <a:extLst>
                <a:ext uri="{FF2B5EF4-FFF2-40B4-BE49-F238E27FC236}">
                  <a16:creationId xmlns:a16="http://schemas.microsoft.com/office/drawing/2014/main" id="{9F50B972-F89C-A8BA-7B13-819681B21D2D}"/>
                </a:ext>
              </a:extLst>
            </p:cNvPr>
            <p:cNvPicPr>
              <a:picLocks noChangeAspect="1"/>
            </p:cNvPicPr>
            <p:nvPr/>
          </p:nvPicPr>
          <p:blipFill>
            <a:blip r:embed="rId6"/>
            <a:stretch>
              <a:fillRect/>
            </a:stretch>
          </p:blipFill>
          <p:spPr>
            <a:xfrm>
              <a:off x="4806244" y="277380"/>
              <a:ext cx="914400" cy="914400"/>
            </a:xfrm>
            <a:prstGeom prst="rect">
              <a:avLst/>
            </a:prstGeom>
          </p:spPr>
        </p:pic>
        <p:sp>
          <p:nvSpPr>
            <p:cNvPr id="13" name="TekstSylinder 12">
              <a:extLst>
                <a:ext uri="{FF2B5EF4-FFF2-40B4-BE49-F238E27FC236}">
                  <a16:creationId xmlns:a16="http://schemas.microsoft.com/office/drawing/2014/main" id="{F5A6E653-8DD1-B483-A938-32654A905B9C}"/>
                </a:ext>
              </a:extLst>
            </p:cNvPr>
            <p:cNvSpPr txBox="1"/>
            <p:nvPr/>
          </p:nvSpPr>
          <p:spPr>
            <a:xfrm>
              <a:off x="4531092" y="1200346"/>
              <a:ext cx="1426084" cy="369332"/>
            </a:xfrm>
            <a:prstGeom prst="rect">
              <a:avLst/>
            </a:prstGeom>
            <a:noFill/>
          </p:spPr>
          <p:txBody>
            <a:bodyPr wrap="square" rtlCol="0">
              <a:spAutoFit/>
            </a:bodyPr>
            <a:lstStyle/>
            <a:p>
              <a:pPr algn="ctr"/>
              <a:r>
                <a:rPr lang="nb-NO" dirty="0"/>
                <a:t>VINDENERGI</a:t>
              </a:r>
            </a:p>
          </p:txBody>
        </p:sp>
      </p:grpSp>
      <p:grpSp>
        <p:nvGrpSpPr>
          <p:cNvPr id="34" name="Gruppe 33">
            <a:extLst>
              <a:ext uri="{FF2B5EF4-FFF2-40B4-BE49-F238E27FC236}">
                <a16:creationId xmlns:a16="http://schemas.microsoft.com/office/drawing/2014/main" id="{794CCF4A-D785-0F1E-3C9E-B317C8FFDC76}"/>
              </a:ext>
              <a:ext uri="{C183D7F6-B498-43B3-948B-1728B52AA6E4}">
                <adec:decorative xmlns:adec="http://schemas.microsoft.com/office/drawing/2017/decorative" val="1"/>
              </a:ext>
            </a:extLst>
          </p:cNvPr>
          <p:cNvGrpSpPr/>
          <p:nvPr/>
        </p:nvGrpSpPr>
        <p:grpSpPr>
          <a:xfrm>
            <a:off x="6121269" y="4361702"/>
            <a:ext cx="1529412" cy="1461212"/>
            <a:chOff x="6021293" y="273978"/>
            <a:chExt cx="1529412" cy="1461212"/>
          </a:xfrm>
        </p:grpSpPr>
        <p:pic>
          <p:nvPicPr>
            <p:cNvPr id="15" name="Grafikk 14" descr="Vulkan kontur">
              <a:extLst>
                <a:ext uri="{FF2B5EF4-FFF2-40B4-BE49-F238E27FC236}">
                  <a16:creationId xmlns:a16="http://schemas.microsoft.com/office/drawing/2014/main" id="{55FB1115-A604-5622-DB65-8DDD5106725F}"/>
                </a:ext>
              </a:extLst>
            </p:cNvPr>
            <p:cNvPicPr>
              <a:picLocks noChangeAspect="1"/>
            </p:cNvPicPr>
            <p:nvPr/>
          </p:nvPicPr>
          <p:blipFill>
            <a:blip r:embed="rId7"/>
            <a:stretch>
              <a:fillRect/>
            </a:stretch>
          </p:blipFill>
          <p:spPr>
            <a:xfrm>
              <a:off x="6320892" y="273978"/>
              <a:ext cx="914400" cy="914400"/>
            </a:xfrm>
            <a:prstGeom prst="rect">
              <a:avLst/>
            </a:prstGeom>
          </p:spPr>
        </p:pic>
        <p:sp>
          <p:nvSpPr>
            <p:cNvPr id="16" name="TekstSylinder 15">
              <a:extLst>
                <a:ext uri="{FF2B5EF4-FFF2-40B4-BE49-F238E27FC236}">
                  <a16:creationId xmlns:a16="http://schemas.microsoft.com/office/drawing/2014/main" id="{F1C6E3E8-244A-4A79-670F-CF18F2AE8E66}"/>
                </a:ext>
              </a:extLst>
            </p:cNvPr>
            <p:cNvSpPr txBox="1"/>
            <p:nvPr/>
          </p:nvSpPr>
          <p:spPr>
            <a:xfrm>
              <a:off x="6021293" y="1088859"/>
              <a:ext cx="1529412" cy="646331"/>
            </a:xfrm>
            <a:prstGeom prst="rect">
              <a:avLst/>
            </a:prstGeom>
            <a:noFill/>
          </p:spPr>
          <p:txBody>
            <a:bodyPr wrap="square" rtlCol="0">
              <a:spAutoFit/>
            </a:bodyPr>
            <a:lstStyle/>
            <a:p>
              <a:pPr algn="ctr"/>
              <a:r>
                <a:rPr lang="nb-NO" dirty="0"/>
                <a:t>GEOTERMISK ENERGI</a:t>
              </a:r>
            </a:p>
          </p:txBody>
        </p:sp>
      </p:grpSp>
      <p:grpSp>
        <p:nvGrpSpPr>
          <p:cNvPr id="35" name="Gruppe 34">
            <a:extLst>
              <a:ext uri="{FF2B5EF4-FFF2-40B4-BE49-F238E27FC236}">
                <a16:creationId xmlns:a16="http://schemas.microsoft.com/office/drawing/2014/main" id="{F7986FC5-8797-F109-FDC2-C489D18879EF}"/>
              </a:ext>
              <a:ext uri="{C183D7F6-B498-43B3-948B-1728B52AA6E4}">
                <adec:decorative xmlns:adec="http://schemas.microsoft.com/office/drawing/2017/decorative" val="1"/>
              </a:ext>
            </a:extLst>
          </p:cNvPr>
          <p:cNvGrpSpPr/>
          <p:nvPr/>
        </p:nvGrpSpPr>
        <p:grpSpPr>
          <a:xfrm>
            <a:off x="7676081" y="4361702"/>
            <a:ext cx="1529412" cy="1287134"/>
            <a:chOff x="7576105" y="273978"/>
            <a:chExt cx="1529412" cy="1287134"/>
          </a:xfrm>
        </p:grpSpPr>
        <p:pic>
          <p:nvPicPr>
            <p:cNvPr id="18" name="Grafikk 17" descr="Bølge kontur">
              <a:extLst>
                <a:ext uri="{FF2B5EF4-FFF2-40B4-BE49-F238E27FC236}">
                  <a16:creationId xmlns:a16="http://schemas.microsoft.com/office/drawing/2014/main" id="{C8FDAB70-8140-FD5F-71A6-02A6E820DDCF}"/>
                </a:ext>
              </a:extLst>
            </p:cNvPr>
            <p:cNvPicPr>
              <a:picLocks noChangeAspect="1"/>
            </p:cNvPicPr>
            <p:nvPr/>
          </p:nvPicPr>
          <p:blipFill>
            <a:blip r:embed="rId8"/>
            <a:stretch>
              <a:fillRect/>
            </a:stretch>
          </p:blipFill>
          <p:spPr>
            <a:xfrm>
              <a:off x="7922328" y="273978"/>
              <a:ext cx="914400" cy="914400"/>
            </a:xfrm>
            <a:prstGeom prst="rect">
              <a:avLst/>
            </a:prstGeom>
          </p:spPr>
        </p:pic>
        <p:sp>
          <p:nvSpPr>
            <p:cNvPr id="19" name="TekstSylinder 18">
              <a:extLst>
                <a:ext uri="{FF2B5EF4-FFF2-40B4-BE49-F238E27FC236}">
                  <a16:creationId xmlns:a16="http://schemas.microsoft.com/office/drawing/2014/main" id="{A5DA1E2C-1EA3-7BD8-2ACC-B669129F0337}"/>
                </a:ext>
              </a:extLst>
            </p:cNvPr>
            <p:cNvSpPr txBox="1"/>
            <p:nvPr/>
          </p:nvSpPr>
          <p:spPr>
            <a:xfrm>
              <a:off x="7576105" y="1191780"/>
              <a:ext cx="1529412" cy="369332"/>
            </a:xfrm>
            <a:prstGeom prst="rect">
              <a:avLst/>
            </a:prstGeom>
            <a:noFill/>
          </p:spPr>
          <p:txBody>
            <a:bodyPr wrap="square" rtlCol="0">
              <a:spAutoFit/>
            </a:bodyPr>
            <a:lstStyle/>
            <a:p>
              <a:pPr algn="ctr"/>
              <a:r>
                <a:rPr lang="nb-NO" dirty="0"/>
                <a:t>BØLGEENERGI</a:t>
              </a:r>
            </a:p>
          </p:txBody>
        </p:sp>
      </p:grpSp>
      <p:grpSp>
        <p:nvGrpSpPr>
          <p:cNvPr id="36" name="Gruppe 35">
            <a:extLst>
              <a:ext uri="{FF2B5EF4-FFF2-40B4-BE49-F238E27FC236}">
                <a16:creationId xmlns:a16="http://schemas.microsoft.com/office/drawing/2014/main" id="{3340E6F7-AFDF-22D9-7B53-3AB6A37A7B98}"/>
              </a:ext>
              <a:ext uri="{C183D7F6-B498-43B3-948B-1728B52AA6E4}">
                <adec:decorative xmlns:adec="http://schemas.microsoft.com/office/drawing/2017/decorative" val="1"/>
              </a:ext>
            </a:extLst>
          </p:cNvPr>
          <p:cNvGrpSpPr/>
          <p:nvPr/>
        </p:nvGrpSpPr>
        <p:grpSpPr>
          <a:xfrm>
            <a:off x="9077980" y="4333080"/>
            <a:ext cx="1529412" cy="1312354"/>
            <a:chOff x="9058296" y="245356"/>
            <a:chExt cx="1529412" cy="1312354"/>
          </a:xfrm>
        </p:grpSpPr>
        <p:sp>
          <p:nvSpPr>
            <p:cNvPr id="20" name="TekstSylinder 19">
              <a:extLst>
                <a:ext uri="{FF2B5EF4-FFF2-40B4-BE49-F238E27FC236}">
                  <a16:creationId xmlns:a16="http://schemas.microsoft.com/office/drawing/2014/main" id="{05E9D956-BBCE-4293-0E02-78DA2C8B6FB9}"/>
                </a:ext>
              </a:extLst>
            </p:cNvPr>
            <p:cNvSpPr txBox="1"/>
            <p:nvPr/>
          </p:nvSpPr>
          <p:spPr>
            <a:xfrm>
              <a:off x="9058296" y="1188378"/>
              <a:ext cx="1529412" cy="369332"/>
            </a:xfrm>
            <a:prstGeom prst="rect">
              <a:avLst/>
            </a:prstGeom>
            <a:noFill/>
          </p:spPr>
          <p:txBody>
            <a:bodyPr wrap="square" rtlCol="0">
              <a:spAutoFit/>
            </a:bodyPr>
            <a:lstStyle/>
            <a:p>
              <a:pPr algn="ctr"/>
              <a:r>
                <a:rPr lang="nb-NO" dirty="0"/>
                <a:t>VANNKRAFT</a:t>
              </a:r>
            </a:p>
          </p:txBody>
        </p:sp>
        <p:pic>
          <p:nvPicPr>
            <p:cNvPr id="22" name="Grafikk 21" descr="Motiv med en foss kontur">
              <a:extLst>
                <a:ext uri="{FF2B5EF4-FFF2-40B4-BE49-F238E27FC236}">
                  <a16:creationId xmlns:a16="http://schemas.microsoft.com/office/drawing/2014/main" id="{96F74FD9-0153-8FE9-99B5-BB60AC19ED7F}"/>
                </a:ext>
              </a:extLst>
            </p:cNvPr>
            <p:cNvPicPr>
              <a:picLocks noChangeAspect="1"/>
            </p:cNvPicPr>
            <p:nvPr/>
          </p:nvPicPr>
          <p:blipFill>
            <a:blip r:embed="rId9"/>
            <a:stretch>
              <a:fillRect/>
            </a:stretch>
          </p:blipFill>
          <p:spPr>
            <a:xfrm>
              <a:off x="9345909" y="245356"/>
              <a:ext cx="914400" cy="914400"/>
            </a:xfrm>
            <a:prstGeom prst="rect">
              <a:avLst/>
            </a:prstGeom>
          </p:spPr>
        </p:pic>
      </p:grpSp>
      <p:grpSp>
        <p:nvGrpSpPr>
          <p:cNvPr id="37" name="Gruppe 36">
            <a:extLst>
              <a:ext uri="{FF2B5EF4-FFF2-40B4-BE49-F238E27FC236}">
                <a16:creationId xmlns:a16="http://schemas.microsoft.com/office/drawing/2014/main" id="{240B09DC-C5EB-F9E6-84B1-1716A4D6D5B4}"/>
              </a:ext>
              <a:ext uri="{C183D7F6-B498-43B3-948B-1728B52AA6E4}">
                <adec:decorative xmlns:adec="http://schemas.microsoft.com/office/drawing/2017/decorative" val="1"/>
              </a:ext>
            </a:extLst>
          </p:cNvPr>
          <p:cNvGrpSpPr/>
          <p:nvPr/>
        </p:nvGrpSpPr>
        <p:grpSpPr>
          <a:xfrm>
            <a:off x="10562936" y="4333080"/>
            <a:ext cx="1529412" cy="1489834"/>
            <a:chOff x="10543252" y="245356"/>
            <a:chExt cx="1529412" cy="1489834"/>
          </a:xfrm>
        </p:grpSpPr>
        <p:sp>
          <p:nvSpPr>
            <p:cNvPr id="23" name="TekstSylinder 22">
              <a:extLst>
                <a:ext uri="{FF2B5EF4-FFF2-40B4-BE49-F238E27FC236}">
                  <a16:creationId xmlns:a16="http://schemas.microsoft.com/office/drawing/2014/main" id="{8991F160-6C36-5499-DB3A-581FA86B069F}"/>
                </a:ext>
              </a:extLst>
            </p:cNvPr>
            <p:cNvSpPr txBox="1"/>
            <p:nvPr/>
          </p:nvSpPr>
          <p:spPr>
            <a:xfrm>
              <a:off x="10543252" y="1088859"/>
              <a:ext cx="1529412" cy="646331"/>
            </a:xfrm>
            <a:prstGeom prst="rect">
              <a:avLst/>
            </a:prstGeom>
            <a:noFill/>
          </p:spPr>
          <p:txBody>
            <a:bodyPr wrap="square" rtlCol="0">
              <a:spAutoFit/>
            </a:bodyPr>
            <a:lstStyle/>
            <a:p>
              <a:pPr algn="ctr"/>
              <a:r>
                <a:rPr lang="nb-NO" dirty="0"/>
                <a:t>FOSSILT BRENSEL</a:t>
              </a:r>
            </a:p>
          </p:txBody>
        </p:sp>
        <p:pic>
          <p:nvPicPr>
            <p:cNvPr id="26" name="Grafikk 25" descr="Oljefat kontur">
              <a:extLst>
                <a:ext uri="{FF2B5EF4-FFF2-40B4-BE49-F238E27FC236}">
                  <a16:creationId xmlns:a16="http://schemas.microsoft.com/office/drawing/2014/main" id="{CDB1CE99-C491-4678-C97B-845DDB4A4AAD}"/>
                </a:ext>
              </a:extLst>
            </p:cNvPr>
            <p:cNvPicPr>
              <a:picLocks noChangeAspect="1"/>
            </p:cNvPicPr>
            <p:nvPr/>
          </p:nvPicPr>
          <p:blipFill>
            <a:blip r:embed="rId10"/>
            <a:stretch>
              <a:fillRect/>
            </a:stretch>
          </p:blipFill>
          <p:spPr>
            <a:xfrm>
              <a:off x="10860557" y="245356"/>
              <a:ext cx="914400" cy="914400"/>
            </a:xfrm>
            <a:prstGeom prst="rect">
              <a:avLst/>
            </a:prstGeom>
          </p:spPr>
        </p:pic>
      </p:grpSp>
    </p:spTree>
    <p:extLst>
      <p:ext uri="{BB962C8B-B14F-4D97-AF65-F5344CB8AC3E}">
        <p14:creationId xmlns:p14="http://schemas.microsoft.com/office/powerpoint/2010/main" val="93502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FB4453-3547-4473-8A23-32362C665A0F}"/>
              </a:ext>
            </a:extLst>
          </p:cNvPr>
          <p:cNvSpPr>
            <a:spLocks noGrp="1"/>
          </p:cNvSpPr>
          <p:nvPr>
            <p:ph type="title"/>
          </p:nvPr>
        </p:nvSpPr>
        <p:spPr>
          <a:xfrm>
            <a:off x="1016558" y="2564904"/>
            <a:ext cx="5264150" cy="1133475"/>
          </a:xfrm>
        </p:spPr>
        <p:txBody>
          <a:bodyPr>
            <a:noAutofit/>
          </a:bodyPr>
          <a:lstStyle/>
          <a:p>
            <a:pPr algn="ctr"/>
            <a:r>
              <a:rPr lang="nb-NO" sz="3600" dirty="0">
                <a:latin typeface="Century Gothic" panose="020B0502020202020204" pitchFamily="34" charset="0"/>
                <a:cs typeface="Amatic SC" panose="00000500000000000000"/>
              </a:rPr>
              <a:t>Oppfinnerverksted</a:t>
            </a:r>
          </a:p>
        </p:txBody>
      </p:sp>
      <p:pic>
        <p:nvPicPr>
          <p:cNvPr id="4" name="Google Shape;59;p1">
            <a:hlinkClick r:id="rId3"/>
            <a:extLst>
              <a:ext uri="{C183D7F6-B498-43B3-948B-1728B52AA6E4}">
                <adec:decorative xmlns:adec="http://schemas.microsoft.com/office/drawing/2017/decorative" val="1"/>
              </a:ext>
            </a:extLst>
          </p:cNvPr>
          <p:cNvPicPr preferRelativeResize="0"/>
          <p:nvPr/>
        </p:nvPicPr>
        <p:blipFill rotWithShape="1">
          <a:blip r:embed="rId4">
            <a:alphaModFix/>
          </a:blip>
          <a:srcRect b="11150"/>
          <a:stretch/>
        </p:blipFill>
        <p:spPr>
          <a:xfrm>
            <a:off x="6312024" y="1541668"/>
            <a:ext cx="4248472" cy="3774665"/>
          </a:xfrm>
          <a:prstGeom prst="rect">
            <a:avLst/>
          </a:prstGeom>
          <a:noFill/>
          <a:ln>
            <a:noFill/>
          </a:ln>
        </p:spPr>
      </p:pic>
      <p:pic>
        <p:nvPicPr>
          <p:cNvPr id="5" name="Plassholder for innhold 5" descr="Logoen til Skaperskolen. ">
            <a:hlinkClick r:id="rId5"/>
            <a:extLst>
              <a:ext uri="{FF2B5EF4-FFF2-40B4-BE49-F238E27FC236}">
                <a16:creationId xmlns:a16="http://schemas.microsoft.com/office/drawing/2014/main" id="{7D9DCD6B-76F5-BB3A-05B1-706AA2F89B12}"/>
              </a:ext>
            </a:extLst>
          </p:cNvPr>
          <p:cNvPicPr>
            <a:picLocks noChangeAspect="1"/>
          </p:cNvPicPr>
          <p:nvPr/>
        </p:nvPicPr>
        <p:blipFill>
          <a:blip r:embed="rId6"/>
          <a:stretch>
            <a:fillRect/>
          </a:stretch>
        </p:blipFill>
        <p:spPr>
          <a:xfrm>
            <a:off x="5303912" y="6381328"/>
            <a:ext cx="1584176" cy="349165"/>
          </a:xfrm>
          <a:prstGeom prst="rect">
            <a:avLst/>
          </a:prstGeom>
          <a:noFill/>
          <a:ln>
            <a:noFill/>
          </a:ln>
        </p:spPr>
      </p:pic>
    </p:spTree>
    <p:extLst>
      <p:ext uri="{BB962C8B-B14F-4D97-AF65-F5344CB8AC3E}">
        <p14:creationId xmlns:p14="http://schemas.microsoft.com/office/powerpoint/2010/main" val="8170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DAAC-2C4D-6F6E-2E51-3DCF1216BA9E}"/>
              </a:ext>
            </a:extLst>
          </p:cNvPr>
          <p:cNvSpPr>
            <a:spLocks noGrp="1"/>
          </p:cNvSpPr>
          <p:nvPr>
            <p:ph type="title"/>
          </p:nvPr>
        </p:nvSpPr>
        <p:spPr/>
        <p:txBody>
          <a:bodyPr/>
          <a:lstStyle/>
          <a:p>
            <a:r>
              <a:rPr lang="en-US" dirty="0" err="1"/>
              <a:t>Hva</a:t>
            </a:r>
            <a:r>
              <a:rPr lang="en-US" dirty="0"/>
              <a:t> </a:t>
            </a:r>
            <a:r>
              <a:rPr lang="en-US" dirty="0" err="1"/>
              <a:t>skal</a:t>
            </a:r>
            <a:r>
              <a:rPr lang="en-US" dirty="0"/>
              <a:t> vi </a:t>
            </a:r>
            <a:r>
              <a:rPr lang="en-US" dirty="0" err="1"/>
              <a:t>gjøre</a:t>
            </a:r>
            <a:r>
              <a:rPr lang="en-US" dirty="0"/>
              <a:t> </a:t>
            </a:r>
            <a:r>
              <a:rPr lang="en-US" dirty="0" err="1"/>
              <a:t>på</a:t>
            </a:r>
            <a:r>
              <a:rPr lang="en-US" dirty="0"/>
              <a:t> </a:t>
            </a:r>
            <a:r>
              <a:rPr lang="en-US" dirty="0" err="1"/>
              <a:t>vår</a:t>
            </a:r>
            <a:r>
              <a:rPr lang="en-US" dirty="0"/>
              <a:t> </a:t>
            </a:r>
            <a:r>
              <a:rPr lang="en-US" dirty="0" err="1"/>
              <a:t>skole</a:t>
            </a:r>
            <a:r>
              <a:rPr lang="en-US" dirty="0"/>
              <a:t>?</a:t>
            </a:r>
            <a:endParaRPr lang="nb-NO" dirty="0"/>
          </a:p>
        </p:txBody>
      </p:sp>
      <p:sp>
        <p:nvSpPr>
          <p:cNvPr id="3" name="Content Placeholder 2">
            <a:extLst>
              <a:ext uri="{FF2B5EF4-FFF2-40B4-BE49-F238E27FC236}">
                <a16:creationId xmlns:a16="http://schemas.microsoft.com/office/drawing/2014/main" id="{51D5CD10-5CAF-D5D3-6FAC-5E15FD72526F}"/>
              </a:ext>
            </a:extLst>
          </p:cNvPr>
          <p:cNvSpPr>
            <a:spLocks noGrp="1"/>
          </p:cNvSpPr>
          <p:nvPr>
            <p:ph idx="1"/>
          </p:nvPr>
        </p:nvSpPr>
        <p:spPr/>
        <p:txBody>
          <a:bodyPr>
            <a:normAutofit/>
          </a:bodyPr>
          <a:lstStyle/>
          <a:p>
            <a:pPr marL="0" indent="0">
              <a:buNone/>
            </a:pPr>
            <a:r>
              <a:rPr lang="en-US" b="1" dirty="0"/>
              <a:t>Samarbeid </a:t>
            </a:r>
            <a:r>
              <a:rPr lang="en-US" b="1" dirty="0" err="1"/>
              <a:t>i</a:t>
            </a:r>
            <a:r>
              <a:rPr lang="en-US" b="1" dirty="0"/>
              <a:t> par. Lag et </a:t>
            </a:r>
            <a:r>
              <a:rPr lang="en-US" b="1" dirty="0" err="1"/>
              <a:t>tankekart</a:t>
            </a:r>
            <a:r>
              <a:rPr lang="en-US" b="1" dirty="0"/>
              <a:t> med </a:t>
            </a:r>
            <a:r>
              <a:rPr lang="en-US" b="1" dirty="0" err="1"/>
              <a:t>utgangspunkt</a:t>
            </a:r>
            <a:r>
              <a:rPr lang="en-US" b="1" dirty="0"/>
              <a:t> </a:t>
            </a:r>
            <a:r>
              <a:rPr lang="en-US" b="1" dirty="0" err="1"/>
              <a:t>i</a:t>
            </a:r>
            <a:r>
              <a:rPr lang="en-US" b="1" dirty="0"/>
              <a:t> </a:t>
            </a:r>
            <a:r>
              <a:rPr lang="en-US" b="1" dirty="0" err="1"/>
              <a:t>punktene</a:t>
            </a:r>
            <a:r>
              <a:rPr lang="en-US" b="1" dirty="0"/>
              <a:t> under. </a:t>
            </a:r>
          </a:p>
          <a:p>
            <a:pPr marL="285750" indent="-285750">
              <a:buFont typeface="Arial" panose="020B0604020202020204" pitchFamily="34" charset="0"/>
              <a:buChar char="•"/>
            </a:pPr>
            <a:r>
              <a:rPr lang="nb-NO" sz="2400" b="0" i="0" u="none" strike="noStrike" dirty="0">
                <a:solidFill>
                  <a:srgbClr val="000000"/>
                </a:solidFill>
                <a:effectLst/>
                <a:latin typeface="Calibri" panose="020F0502020204030204" pitchFamily="34" charset="0"/>
              </a:rPr>
              <a:t>Hvilke deler av oppdraget vil vi jobbe med?</a:t>
            </a:r>
          </a:p>
          <a:p>
            <a:pPr marL="285750" indent="-285750"/>
            <a:r>
              <a:rPr lang="nb-NO" dirty="0">
                <a:solidFill>
                  <a:schemeClr val="tx1"/>
                </a:solidFill>
              </a:rPr>
              <a:t>Aktuelle lokale problemstillinger?</a:t>
            </a:r>
            <a:endParaRPr lang="nb-NO" sz="2400" b="0" i="0" u="none" strike="noStrike" dirty="0">
              <a:solidFill>
                <a:srgbClr val="000000"/>
              </a:solidFill>
              <a:effectLst/>
              <a:latin typeface="Calibri" panose="020F0502020204030204" pitchFamily="34" charset="0"/>
            </a:endParaRPr>
          </a:p>
          <a:p>
            <a:pPr marL="285750" indent="-285750">
              <a:buFont typeface="Arial" panose="020B0604020202020204" pitchFamily="34" charset="0"/>
              <a:buChar char="•"/>
            </a:pPr>
            <a:r>
              <a:rPr lang="nb-NO" dirty="0">
                <a:solidFill>
                  <a:srgbClr val="000000"/>
                </a:solidFill>
                <a:latin typeface="Calibri" panose="020F0502020204030204" pitchFamily="34" charset="0"/>
              </a:rPr>
              <a:t>Hvor kan vi hente informasjon / hvem kan vi kontakte?</a:t>
            </a:r>
          </a:p>
        </p:txBody>
      </p:sp>
      <p:pic>
        <p:nvPicPr>
          <p:cNvPr id="4" name="Picture 3" descr="A blue and orange logo&#10;&#10;Description automatically generated">
            <a:extLst>
              <a:ext uri="{FF2B5EF4-FFF2-40B4-BE49-F238E27FC236}">
                <a16:creationId xmlns:a16="http://schemas.microsoft.com/office/drawing/2014/main" id="{C29A89B8-2021-F26B-A750-EC51B5E93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0647"/>
            <a:ext cx="2332212" cy="580721"/>
          </a:xfrm>
          <a:prstGeom prst="rect">
            <a:avLst/>
          </a:prstGeom>
        </p:spPr>
      </p:pic>
    </p:spTree>
    <p:extLst>
      <p:ext uri="{BB962C8B-B14F-4D97-AF65-F5344CB8AC3E}">
        <p14:creationId xmlns:p14="http://schemas.microsoft.com/office/powerpoint/2010/main" val="2878753221"/>
      </p:ext>
    </p:extLst>
  </p:cSld>
  <p:clrMapOvr>
    <a:masterClrMapping/>
  </p:clrMapOvr>
</p:sld>
</file>

<file path=ppt/theme/theme1.xml><?xml version="1.0" encoding="utf-8"?>
<a:theme xmlns:a="http://schemas.openxmlformats.org/drawingml/2006/main" name="1 - Start og slut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 - Med begge logoe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 - Med Ui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 - Med Naturfagsenterets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emplate/>
  <TotalTime>44029</TotalTime>
  <Words>1300</Words>
  <Application>Microsoft Macintosh PowerPoint</Application>
  <PresentationFormat>Widescreen</PresentationFormat>
  <Paragraphs>136</Paragraphs>
  <Slides>14</Slides>
  <Notes>14</Notes>
  <HiddenSlides>1</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14</vt:i4>
      </vt:variant>
    </vt:vector>
  </HeadingPairs>
  <TitlesOfParts>
    <vt:vector size="23" baseType="lpstr">
      <vt:lpstr>Arial</vt:lpstr>
      <vt:lpstr>Calibri</vt:lpstr>
      <vt:lpstr>Calibri Light</vt:lpstr>
      <vt:lpstr>Century Gothic</vt:lpstr>
      <vt:lpstr>Times New Roman</vt:lpstr>
      <vt:lpstr>1 - Start og slutt</vt:lpstr>
      <vt:lpstr>3 - Med begge logoene</vt:lpstr>
      <vt:lpstr>4 - Med UiO logo</vt:lpstr>
      <vt:lpstr>5 - Med Naturfagsenterets logo</vt:lpstr>
      <vt:lpstr>Energioppdraget 2025</vt:lpstr>
      <vt:lpstr>Film til Energioppdraget 2025</vt:lpstr>
      <vt:lpstr>Oppdraget 2024/25 – Smartere bruk av energi der du bor</vt:lpstr>
      <vt:lpstr>Oppdraget 2024/25 – Smartere bruk av energi der du bor</vt:lpstr>
      <vt:lpstr>Anta – undre – utforske</vt:lpstr>
      <vt:lpstr>Sorteringsoppgave</vt:lpstr>
      <vt:lpstr>Sorteringsoppgave – til utskrift</vt:lpstr>
      <vt:lpstr>Oppfinnerverksted</vt:lpstr>
      <vt:lpstr>Hva skal vi gjøre på vår skole?</vt:lpstr>
      <vt:lpstr>Energidata i vår kommune</vt:lpstr>
      <vt:lpstr>Hva skal vi gjøre på vår skole?</vt:lpstr>
      <vt:lpstr>Læringsmål, vurderingskriterier og informasjon</vt:lpstr>
      <vt:lpstr>Juryens vurderingskriterier</vt:lpstr>
      <vt:lpstr>Plan for prosjektperioden</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Aud Ragnhild V K Skår</dc:creator>
  <cp:lastModifiedBy>Celine Aas</cp:lastModifiedBy>
  <cp:revision>334</cp:revision>
  <cp:lastPrinted>2023-09-26T08:56:12Z</cp:lastPrinted>
  <dcterms:created xsi:type="dcterms:W3CDTF">2019-08-22T08:49:11Z</dcterms:created>
  <dcterms:modified xsi:type="dcterms:W3CDTF">2025-01-21T13:00:22Z</dcterms:modified>
</cp:coreProperties>
</file>